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8"/>
  </p:notesMasterIdLst>
  <p:handoutMasterIdLst>
    <p:handoutMasterId r:id="rId29"/>
  </p:handoutMasterIdLst>
  <p:sldIdLst>
    <p:sldId id="256" r:id="rId5"/>
    <p:sldId id="267" r:id="rId6"/>
    <p:sldId id="268" r:id="rId7"/>
    <p:sldId id="271" r:id="rId8"/>
    <p:sldId id="272" r:id="rId9"/>
    <p:sldId id="273" r:id="rId10"/>
    <p:sldId id="258" r:id="rId11"/>
    <p:sldId id="274" r:id="rId12"/>
    <p:sldId id="275" r:id="rId13"/>
    <p:sldId id="276" r:id="rId14"/>
    <p:sldId id="277" r:id="rId15"/>
    <p:sldId id="278" r:id="rId16"/>
    <p:sldId id="265" r:id="rId17"/>
    <p:sldId id="279" r:id="rId18"/>
    <p:sldId id="280" r:id="rId19"/>
    <p:sldId id="281" r:id="rId20"/>
    <p:sldId id="282" r:id="rId21"/>
    <p:sldId id="283" r:id="rId22"/>
    <p:sldId id="286" r:id="rId23"/>
    <p:sldId id="284" r:id="rId24"/>
    <p:sldId id="287" r:id="rId25"/>
    <p:sldId id="288" r:id="rId26"/>
    <p:sldId id="289"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p:scale>
          <a:sx n="66" d="100"/>
          <a:sy n="66" d="100"/>
        </p:scale>
        <p:origin x="1046" y="128"/>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082" y="29"/>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1E5EB6-D04A-057E-76CC-10145FC9214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5F717993-304C-356B-4CE0-EF3D4911CC8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B0E166-5A1B-482B-8AF2-D8C815FDF249}" type="datetimeFigureOut">
              <a:rPr lang="en-US" smtClean="0"/>
              <a:t>11/3/2025</a:t>
            </a:fld>
            <a:endParaRPr lang="en-US"/>
          </a:p>
        </p:txBody>
      </p:sp>
      <p:sp>
        <p:nvSpPr>
          <p:cNvPr id="4" name="Footer Placeholder 3">
            <a:extLst>
              <a:ext uri="{FF2B5EF4-FFF2-40B4-BE49-F238E27FC236}">
                <a16:creationId xmlns:a16="http://schemas.microsoft.com/office/drawing/2014/main" id="{2D041726-6236-252D-3125-CBE2DA5E4B8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F822961-1CA4-DC23-FD04-7752853CDED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E40641F-8D2E-4B6D-A516-55AB9539386C}" type="slidenum">
              <a:rPr lang="en-US" smtClean="0"/>
              <a:t>‹#›</a:t>
            </a:fld>
            <a:endParaRPr lang="en-US"/>
          </a:p>
        </p:txBody>
      </p:sp>
    </p:spTree>
    <p:extLst>
      <p:ext uri="{BB962C8B-B14F-4D97-AF65-F5344CB8AC3E}">
        <p14:creationId xmlns:p14="http://schemas.microsoft.com/office/powerpoint/2010/main" val="319162234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sv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F2D7DB-A7D3-4580-9EEB-017447174A94}" type="datetimeFigureOut">
              <a:rPr lang="en-US" smtClean="0"/>
              <a:t>11/3/2025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3B6B39-1FB3-456D-8568-1EF3109362A9}" type="slidenum">
              <a:rPr lang="en-US" smtClean="0"/>
              <a:t>‹#›</a:t>
            </a:fld>
            <a:endParaRPr lang="en-US"/>
          </a:p>
        </p:txBody>
      </p:sp>
    </p:spTree>
    <p:extLst>
      <p:ext uri="{BB962C8B-B14F-4D97-AF65-F5344CB8AC3E}">
        <p14:creationId xmlns:p14="http://schemas.microsoft.com/office/powerpoint/2010/main" val="3965824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sv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6.sv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0"/>
            <a:ext cx="9128760"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8" y="1803015"/>
            <a:ext cx="5393532" cy="3670685"/>
          </a:xfrm>
        </p:spPr>
        <p:txBody>
          <a:bodyPr lIns="0" anchor="b">
            <a:noAutofit/>
          </a:bodyPr>
          <a:lstStyle>
            <a:lvl1pPr algn="l">
              <a:lnSpc>
                <a:spcPct val="80000"/>
              </a:lnSpc>
              <a:defRPr sz="8000" baseline="0">
                <a:solidFill>
                  <a:schemeClr val="tx1"/>
                </a:solidFill>
              </a:defRPr>
            </a:lvl1pPr>
          </a:lstStyle>
          <a:p>
            <a:r>
              <a:rPr lang="en-US" dirty="0"/>
              <a:t>Click to add title</a:t>
            </a:r>
          </a:p>
        </p:txBody>
      </p:sp>
      <p:sp>
        <p:nvSpPr>
          <p:cNvPr id="8" name="Text Placeholder 6">
            <a:extLst>
              <a:ext uri="{FF2B5EF4-FFF2-40B4-BE49-F238E27FC236}">
                <a16:creationId xmlns:a16="http://schemas.microsoft.com/office/drawing/2014/main" id="{E3DAB823-8DF9-82FE-1C75-C0BED798A8D0}"/>
              </a:ext>
            </a:extLst>
          </p:cNvPr>
          <p:cNvSpPr>
            <a:spLocks noGrp="1"/>
          </p:cNvSpPr>
          <p:nvPr>
            <p:ph type="body" sz="quarter" idx="12" hasCustomPrompt="1"/>
          </p:nvPr>
        </p:nvSpPr>
        <p:spPr>
          <a:xfrm>
            <a:off x="702468" y="904461"/>
            <a:ext cx="4609760" cy="890909"/>
          </a:xfrm>
        </p:spPr>
        <p:txBody>
          <a:bodyPr lIns="0" rIns="0" anchor="ctr">
            <a:normAutofit/>
          </a:bodyPr>
          <a:lstStyle>
            <a:lvl1pPr marL="0" indent="0" algn="l">
              <a:buNone/>
              <a:defRPr sz="2400" cap="all" spc="0" baseline="0">
                <a:solidFill>
                  <a:schemeClr val="tx1"/>
                </a:solidFill>
              </a:defRPr>
            </a:lvl1pPr>
          </a:lstStyle>
          <a:p>
            <a:pPr lvl="0"/>
            <a:r>
              <a:rPr lang="en-US" dirty="0"/>
              <a:t>Click to add subtitle</a:t>
            </a:r>
          </a:p>
        </p:txBody>
      </p:sp>
      <p:sp>
        <p:nvSpPr>
          <p:cNvPr id="7" name="Text Placeholder 6">
            <a:extLst>
              <a:ext uri="{FF2B5EF4-FFF2-40B4-BE49-F238E27FC236}">
                <a16:creationId xmlns:a16="http://schemas.microsoft.com/office/drawing/2014/main" id="{589EB697-B782-B0BE-B5BE-74CE1BA5A06A}"/>
              </a:ext>
            </a:extLst>
          </p:cNvPr>
          <p:cNvSpPr>
            <a:spLocks noGrp="1"/>
          </p:cNvSpPr>
          <p:nvPr>
            <p:ph type="body" sz="quarter" idx="11" hasCustomPrompt="1"/>
          </p:nvPr>
        </p:nvSpPr>
        <p:spPr>
          <a:xfrm>
            <a:off x="702468" y="5658078"/>
            <a:ext cx="5393532" cy="389251"/>
          </a:xfrm>
        </p:spPr>
        <p:txBody>
          <a:bodyPr lIns="0" anchor="t">
            <a:normAutofit/>
          </a:bodyPr>
          <a:lstStyle>
            <a:lvl1pPr marL="0" indent="0">
              <a:buNone/>
              <a:defRPr sz="1600" b="0" cap="all" spc="0" baseline="0">
                <a:solidFill>
                  <a:schemeClr val="tx1"/>
                </a:solidFill>
              </a:defRPr>
            </a:lvl1pPr>
          </a:lstStyle>
          <a:p>
            <a:pPr lvl="0"/>
            <a:r>
              <a:rPr lang="en-US" dirty="0"/>
              <a:t>Click to add text</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957318670"/>
      </p:ext>
    </p:extLst>
  </p:cSld>
  <p:clrMapOvr>
    <a:overrideClrMapping bg1="dk1" tx1="lt1" bg2="dk2" tx2="lt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3921" b="-5281"/>
          <a:stretch/>
        </p:blipFill>
        <p:spPr>
          <a:xfrm rot="16200000" flipV="1">
            <a:off x="7359287" y="2025287"/>
            <a:ext cx="4620983" cy="5044442"/>
          </a:xfrm>
          <a:prstGeom prst="rect">
            <a:avLst/>
          </a:prstGeom>
        </p:spPr>
      </p:pic>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0" y="-7646"/>
            <a:ext cx="6151794"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b="-775"/>
          <a:stretch/>
        </p:blipFill>
        <p:spPr>
          <a:xfrm rot="5400000" flipV="1">
            <a:off x="620844" y="-620842"/>
            <a:ext cx="6547419" cy="778910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679486" y="3162300"/>
            <a:ext cx="5492974" cy="3620240"/>
          </a:xfrm>
        </p:spPr>
        <p:txBody>
          <a:bodyPr lIns="0" anchor="t">
            <a:noAutofit/>
          </a:bodyPr>
          <a:lstStyle>
            <a:lvl1pPr algn="l">
              <a:lnSpc>
                <a:spcPct val="80000"/>
              </a:lnSpc>
              <a:defRPr sz="6600" baseline="0">
                <a:solidFill>
                  <a:schemeClr val="tx1"/>
                </a:solidFill>
              </a:defRPr>
            </a:lvl1pPr>
          </a:lstStyle>
          <a:p>
            <a:r>
              <a:rPr lang="en-US" dirty="0"/>
              <a:t>Click to add title</a:t>
            </a:r>
          </a:p>
        </p:txBody>
      </p:sp>
      <p:sp>
        <p:nvSpPr>
          <p:cNvPr id="3" name="Picture Placeholder 2">
            <a:extLst>
              <a:ext uri="{FF2B5EF4-FFF2-40B4-BE49-F238E27FC236}">
                <a16:creationId xmlns:a16="http://schemas.microsoft.com/office/drawing/2014/main" id="{D21CC78C-D6DB-602E-592B-738F7C0D4EBC}"/>
              </a:ext>
            </a:extLst>
          </p:cNvPr>
          <p:cNvSpPr>
            <a:spLocks noGrp="1"/>
          </p:cNvSpPr>
          <p:nvPr>
            <p:ph type="pic" sz="quarter" idx="10"/>
          </p:nvPr>
        </p:nvSpPr>
        <p:spPr>
          <a:xfrm>
            <a:off x="665794"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endParaRPr lang="en-US" dirty="0"/>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679486" y="754602"/>
            <a:ext cx="3724353" cy="2148619"/>
          </a:xfrm>
        </p:spPr>
        <p:txBody>
          <a:bodyPr lIns="0" anchor="b">
            <a:normAutofit/>
          </a:bodyPr>
          <a:lstStyle>
            <a:lvl1pPr marL="0" indent="0" algn="l">
              <a:buNone/>
              <a:defRPr lang="en-US" sz="1600" b="0" kern="1200" cap="all" spc="0" dirty="0">
                <a:solidFill>
                  <a:schemeClr val="tx1"/>
                </a:solidFill>
                <a:latin typeface="+mn-lt"/>
                <a:ea typeface="+mn-ea"/>
                <a:cs typeface="+mn-cs"/>
              </a:defRPr>
            </a:lvl1pPr>
          </a:lstStyle>
          <a:p>
            <a:pPr lvl="0"/>
            <a:r>
              <a:rPr lang="en-US" dirty="0"/>
              <a:t>Click to add subtitle</a:t>
            </a:r>
          </a:p>
        </p:txBody>
      </p:sp>
      <p:pic>
        <p:nvPicPr>
          <p:cNvPr id="14" name="Graphic 13">
            <a:extLst>
              <a:ext uri="{FF2B5EF4-FFF2-40B4-BE49-F238E27FC236}">
                <a16:creationId xmlns:a16="http://schemas.microsoft.com/office/drawing/2014/main" id="{7AB5F830-68FC-D02D-E399-9A7E2D0010A2}"/>
              </a:ext>
              <a:ext uri="{C183D7F6-B498-43B3-948B-1728B52AA6E4}">
                <adec:decorative xmlns:adec="http://schemas.microsoft.com/office/drawing/2017/decorative" val="1"/>
              </a:ext>
            </a:extLst>
          </p:cNvPr>
          <p:cNvPicPr>
            <a:picLocks noChangeAspect="1"/>
          </p:cNvPicPr>
          <p:nvPr userDrawn="1"/>
        </p:nvPicPr>
        <p:blipFill rotWithShape="1">
          <a:blip r:embed="rId4" cstate="print">
            <a:extLst>
              <a:ext uri="{28A0092B-C50C-407E-A947-70E740481C1C}">
                <a14:useLocalDpi xmlns:a14="http://schemas.microsoft.com/office/drawing/2010/main"/>
              </a:ext>
              <a:ext uri="{96DAC541-7B7A-43D3-8B79-37D633B846F1}">
                <asvg:svgBlip xmlns:asvg="http://schemas.microsoft.com/office/drawing/2016/SVG/main" r:embed="rId5"/>
              </a:ext>
            </a:extLst>
          </a:blip>
          <a:srcRect t="20504" b="19513"/>
          <a:stretch/>
        </p:blipFill>
        <p:spPr>
          <a:xfrm rot="16200000">
            <a:off x="10787010" y="371951"/>
            <a:ext cx="1232643" cy="1577341"/>
          </a:xfrm>
          <a:prstGeom prst="rect">
            <a:avLst/>
          </a:prstGeom>
        </p:spPr>
      </p:pic>
    </p:spTree>
    <p:extLst>
      <p:ext uri="{BB962C8B-B14F-4D97-AF65-F5344CB8AC3E}">
        <p14:creationId xmlns:p14="http://schemas.microsoft.com/office/powerpoint/2010/main" val="4071006585"/>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3">
    <p:bg>
      <p:bgPr>
        <a:solidFill>
          <a:schemeClr val="accent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7156F1-34FE-756E-0B64-B272B7D4B6B8}"/>
              </a:ext>
              <a:ext uri="{C183D7F6-B498-43B3-948B-1728B52AA6E4}">
                <adec:decorative xmlns:adec="http://schemas.microsoft.com/office/drawing/2017/decorative" val="1"/>
              </a:ext>
            </a:extLst>
          </p:cNvPr>
          <p:cNvSpPr/>
          <p:nvPr userDrawn="1"/>
        </p:nvSpPr>
        <p:spPr>
          <a:xfrm>
            <a:off x="9098280" y="-7646"/>
            <a:ext cx="3093720" cy="6865646"/>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7FAFFF7A-2129-B9CE-1B30-239FEB640370}"/>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1" name="Picture 10">
            <a:extLst>
              <a:ext uri="{FF2B5EF4-FFF2-40B4-BE49-F238E27FC236}">
                <a16:creationId xmlns:a16="http://schemas.microsoft.com/office/drawing/2014/main" id="{61FBDFE4-22E9-9FAC-E1DD-D7F4FB161B6E}"/>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38" y="-70783"/>
            <a:ext cx="4163783" cy="4290062"/>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630281" y="3040380"/>
            <a:ext cx="5430207" cy="3817620"/>
          </a:xfrm>
        </p:spPr>
        <p:txBody>
          <a:bodyPr lIns="0" anchor="t">
            <a:noAutofit/>
          </a:bodyPr>
          <a:lstStyle>
            <a:lvl1pPr algn="l">
              <a:defRPr sz="7000" baseline="0">
                <a:solidFill>
                  <a:schemeClr val="tx1"/>
                </a:solidFill>
              </a:defRPr>
            </a:lvl1pPr>
          </a:lstStyle>
          <a:p>
            <a:r>
              <a:rPr lang="en-US" dirty="0"/>
              <a:t>Click to add title</a:t>
            </a:r>
          </a:p>
        </p:txBody>
      </p:sp>
      <p:sp>
        <p:nvSpPr>
          <p:cNvPr id="6" name="Text Placeholder 6">
            <a:extLst>
              <a:ext uri="{FF2B5EF4-FFF2-40B4-BE49-F238E27FC236}">
                <a16:creationId xmlns:a16="http://schemas.microsoft.com/office/drawing/2014/main" id="{2308F0DE-05CF-52D2-524A-39AFB4CD0196}"/>
              </a:ext>
            </a:extLst>
          </p:cNvPr>
          <p:cNvSpPr>
            <a:spLocks noGrp="1"/>
          </p:cNvSpPr>
          <p:nvPr>
            <p:ph type="body" sz="quarter" idx="11" hasCustomPrompt="1"/>
          </p:nvPr>
        </p:nvSpPr>
        <p:spPr>
          <a:xfrm>
            <a:off x="630281" y="1225118"/>
            <a:ext cx="4634178" cy="1678103"/>
          </a:xfrm>
        </p:spPr>
        <p:txBody>
          <a:bodyPr lIns="0" anchor="b">
            <a:normAutofit/>
          </a:bodyPr>
          <a:lstStyle>
            <a:lvl1pPr marL="0" indent="0" algn="l">
              <a:buNone/>
              <a:defRPr sz="2000" b="0" cap="all" spc="0" baseline="0">
                <a:solidFill>
                  <a:schemeClr val="tx1"/>
                </a:solidFill>
              </a:defRPr>
            </a:lvl1pPr>
          </a:lstStyle>
          <a:p>
            <a:pPr lvl="0"/>
            <a:r>
              <a:rPr lang="en-US" dirty="0"/>
              <a:t>Click to add subtitle</a:t>
            </a:r>
          </a:p>
        </p:txBody>
      </p:sp>
      <p:sp>
        <p:nvSpPr>
          <p:cNvPr id="5" name="Picture Placeholder 4">
            <a:extLst>
              <a:ext uri="{FF2B5EF4-FFF2-40B4-BE49-F238E27FC236}">
                <a16:creationId xmlns:a16="http://schemas.microsoft.com/office/drawing/2014/main" id="{4914434B-2F33-1D60-AE02-DDEC3B9CF870}"/>
              </a:ext>
            </a:extLst>
          </p:cNvPr>
          <p:cNvSpPr>
            <a:spLocks noGrp="1"/>
          </p:cNvSpPr>
          <p:nvPr>
            <p:ph type="pic" sz="quarter" idx="12"/>
          </p:nvPr>
        </p:nvSpPr>
        <p:spPr>
          <a:xfrm>
            <a:off x="6685835" y="1048054"/>
            <a:ext cx="4840129" cy="4840129"/>
          </a:xfrm>
          <a:custGeom>
            <a:avLst/>
            <a:gdLst>
              <a:gd name="connsiteX0" fmla="*/ 2990850 w 5981700"/>
              <a:gd name="connsiteY0" fmla="*/ 0 h 5981700"/>
              <a:gd name="connsiteX1" fmla="*/ 5981700 w 5981700"/>
              <a:gd name="connsiteY1" fmla="*/ 2990850 h 5981700"/>
              <a:gd name="connsiteX2" fmla="*/ 2990850 w 5981700"/>
              <a:gd name="connsiteY2" fmla="*/ 5981700 h 5981700"/>
              <a:gd name="connsiteX3" fmla="*/ 0 w 5981700"/>
              <a:gd name="connsiteY3" fmla="*/ 2990850 h 5981700"/>
              <a:gd name="connsiteX4" fmla="*/ 2990850 w 5981700"/>
              <a:gd name="connsiteY4" fmla="*/ 0 h 5981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1700" h="5981700">
                <a:moveTo>
                  <a:pt x="2990850" y="0"/>
                </a:moveTo>
                <a:cubicBezTo>
                  <a:pt x="4642651" y="0"/>
                  <a:pt x="5981700" y="1339049"/>
                  <a:pt x="5981700" y="2990850"/>
                </a:cubicBezTo>
                <a:cubicBezTo>
                  <a:pt x="5981700" y="4642651"/>
                  <a:pt x="4642651" y="5981700"/>
                  <a:pt x="2990850" y="5981700"/>
                </a:cubicBezTo>
                <a:cubicBezTo>
                  <a:pt x="1339049" y="5981700"/>
                  <a:pt x="0" y="4642651"/>
                  <a:pt x="0" y="2990850"/>
                </a:cubicBezTo>
                <a:cubicBezTo>
                  <a:pt x="0" y="1339049"/>
                  <a:pt x="1339049" y="0"/>
                  <a:pt x="2990850" y="0"/>
                </a:cubicBezTo>
                <a:close/>
              </a:path>
            </a:pathLst>
          </a:custGeom>
          <a:ln w="76200">
            <a:solidFill>
              <a:schemeClr val="accent2">
                <a:lumMod val="60000"/>
                <a:lumOff val="40000"/>
              </a:schemeClr>
            </a:solidFill>
          </a:ln>
        </p:spPr>
        <p:txBody>
          <a:bodyPr wrap="square" tIns="1371600">
            <a:noAutofit/>
          </a:bodyPr>
          <a:lstStyle>
            <a:lvl1pPr marL="0" indent="0" algn="ctr">
              <a:buNone/>
              <a:defRPr sz="2000">
                <a:solidFill>
                  <a:schemeClr val="tx1"/>
                </a:solidFill>
              </a:defRPr>
            </a:lvl1pPr>
          </a:lstStyle>
          <a:p>
            <a:r>
              <a:rPr lang="en-US"/>
              <a:t>Click icon to add picture</a:t>
            </a:r>
            <a:endParaRPr lang="en-US" dirty="0"/>
          </a:p>
        </p:txBody>
      </p:sp>
    </p:spTree>
    <p:extLst>
      <p:ext uri="{BB962C8B-B14F-4D97-AF65-F5344CB8AC3E}">
        <p14:creationId xmlns:p14="http://schemas.microsoft.com/office/powerpoint/2010/main" val="95250665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Image and Title ">
    <p:bg>
      <p:bgPr>
        <a:solidFill>
          <a:schemeClr val="accent1"/>
        </a:solidFill>
        <a:effectLst/>
      </p:bgPr>
    </p:bg>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E5157DB4-9CB7-294E-6FC5-03F67A02B0BA}"/>
              </a:ext>
              <a:ext uri="{C183D7F6-B498-43B3-948B-1728B52AA6E4}">
                <adec:decorative xmlns:adec="http://schemas.microsoft.com/office/drawing/2017/decorative" val="1"/>
              </a:ext>
            </a:extLst>
          </p:cNvPr>
          <p:cNvSpPr/>
          <p:nvPr userDrawn="1"/>
        </p:nvSpPr>
        <p:spPr>
          <a:xfrm flipH="1">
            <a:off x="7249888" y="0"/>
            <a:ext cx="4942112" cy="685800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4" name="Picture 43">
            <a:extLst>
              <a:ext uri="{FF2B5EF4-FFF2-40B4-BE49-F238E27FC236}">
                <a16:creationId xmlns:a16="http://schemas.microsoft.com/office/drawing/2014/main" id="{4552F5AC-18A6-7462-5EB6-6F6F3A4081BE}"/>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flipV="1">
            <a:off x="0" y="0"/>
            <a:ext cx="6547419" cy="6865646"/>
          </a:xfrm>
          <a:prstGeom prst="rect">
            <a:avLst/>
          </a:prstGeom>
        </p:spPr>
      </p:pic>
      <p:cxnSp>
        <p:nvCxnSpPr>
          <p:cNvPr id="51" name="Straight Connector 50">
            <a:extLst>
              <a:ext uri="{FF2B5EF4-FFF2-40B4-BE49-F238E27FC236}">
                <a16:creationId xmlns:a16="http://schemas.microsoft.com/office/drawing/2014/main" id="{ED573256-59FC-E67E-E487-C37703D80849}"/>
              </a:ext>
              <a:ext uri="{C183D7F6-B498-43B3-948B-1728B52AA6E4}">
                <adec:decorative xmlns:adec="http://schemas.microsoft.com/office/drawing/2017/decorative" val="1"/>
              </a:ext>
            </a:extLst>
          </p:cNvPr>
          <p:cNvCxnSpPr/>
          <p:nvPr userDrawn="1"/>
        </p:nvCxnSpPr>
        <p:spPr>
          <a:xfrm>
            <a:off x="0" y="4808538"/>
            <a:ext cx="12192000" cy="0"/>
          </a:xfrm>
          <a:prstGeom prst="line">
            <a:avLst/>
          </a:prstGeom>
          <a:ln w="76200">
            <a:solidFill>
              <a:schemeClr val="accent2">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4154558"/>
            <a:ext cx="5324951" cy="2220902"/>
          </a:xfrm>
        </p:spPr>
        <p:txBody>
          <a:bodyPr lIns="0" anchor="b">
            <a:noAutofit/>
          </a:bodyPr>
          <a:lstStyle>
            <a:lvl1pPr algn="l">
              <a:defRPr sz="6600" baseline="0">
                <a:solidFill>
                  <a:schemeClr val="tx1"/>
                </a:solidFill>
              </a:defRPr>
            </a:lvl1pPr>
          </a:lstStyle>
          <a:p>
            <a:r>
              <a:rPr lang="en-US" dirty="0"/>
              <a:t>Click to add title</a:t>
            </a:r>
          </a:p>
        </p:txBody>
      </p:sp>
      <p:sp>
        <p:nvSpPr>
          <p:cNvPr id="49" name="Picture Placeholder 48">
            <a:extLst>
              <a:ext uri="{FF2B5EF4-FFF2-40B4-BE49-F238E27FC236}">
                <a16:creationId xmlns:a16="http://schemas.microsoft.com/office/drawing/2014/main" id="{7EB4FD7F-9DB9-04F2-0FF6-C32C0396FADF}"/>
              </a:ext>
            </a:extLst>
          </p:cNvPr>
          <p:cNvSpPr>
            <a:spLocks noGrp="1"/>
          </p:cNvSpPr>
          <p:nvPr>
            <p:ph type="pic" sz="quarter" idx="12"/>
          </p:nvPr>
        </p:nvSpPr>
        <p:spPr>
          <a:xfrm>
            <a:off x="0" y="0"/>
            <a:ext cx="12192000" cy="4770438"/>
          </a:xfrm>
        </p:spPr>
        <p:txBody>
          <a:bodyPr tIns="365760">
            <a:normAutofit/>
          </a:bodyPr>
          <a:lstStyle>
            <a:lvl1pPr marL="0" indent="0" algn="ctr">
              <a:buNone/>
              <a:defRPr sz="2000">
                <a:solidFill>
                  <a:schemeClr val="tx1"/>
                </a:solidFill>
              </a:defRPr>
            </a:lvl1pPr>
          </a:lstStyle>
          <a:p>
            <a:r>
              <a:rPr lang="en-US"/>
              <a:t>Click icon to add picture</a:t>
            </a:r>
            <a:endParaRPr lang="en-US" dirty="0"/>
          </a:p>
        </p:txBody>
      </p:sp>
      <p:sp>
        <p:nvSpPr>
          <p:cNvPr id="47" name="Text Placeholder 6">
            <a:extLst>
              <a:ext uri="{FF2B5EF4-FFF2-40B4-BE49-F238E27FC236}">
                <a16:creationId xmlns:a16="http://schemas.microsoft.com/office/drawing/2014/main" id="{1067FA4B-E31C-2922-DCB4-ACA6179812F7}"/>
              </a:ext>
            </a:extLst>
          </p:cNvPr>
          <p:cNvSpPr>
            <a:spLocks noGrp="1"/>
          </p:cNvSpPr>
          <p:nvPr>
            <p:ph type="body" sz="quarter" idx="11" hasCustomPrompt="1"/>
          </p:nvPr>
        </p:nvSpPr>
        <p:spPr>
          <a:xfrm>
            <a:off x="8061960" y="5288279"/>
            <a:ext cx="4130040" cy="1131567"/>
          </a:xfrm>
        </p:spPr>
        <p:txBody>
          <a:bodyPr lIns="0" anchor="ctr">
            <a:normAutofit/>
          </a:bodyPr>
          <a:lstStyle>
            <a:lvl1pPr marL="0" indent="0" algn="ctr">
              <a:buNone/>
              <a:defRPr sz="1800" b="0" cap="all" spc="0" baseline="0">
                <a:solidFill>
                  <a:schemeClr val="tx1"/>
                </a:solidFill>
              </a:defRPr>
            </a:lvl1pPr>
          </a:lstStyle>
          <a:p>
            <a:pPr lvl="0"/>
            <a:r>
              <a:rPr lang="en-US" dirty="0"/>
              <a:t>Click to add subtitle</a:t>
            </a:r>
          </a:p>
        </p:txBody>
      </p:sp>
      <p:pic>
        <p:nvPicPr>
          <p:cNvPr id="62" name="Graphic 61">
            <a:extLst>
              <a:ext uri="{FF2B5EF4-FFF2-40B4-BE49-F238E27FC236}">
                <a16:creationId xmlns:a16="http://schemas.microsoft.com/office/drawing/2014/main" id="{F167C73C-A4C3-9198-7F38-8DB5D6BD51CB}"/>
              </a:ext>
              <a:ext uri="{C183D7F6-B498-43B3-948B-1728B52AA6E4}">
                <adec:decorative xmlns:adec="http://schemas.microsoft.com/office/drawing/2017/decorative" val="1"/>
              </a:ext>
            </a:extLst>
          </p:cNvPr>
          <p:cNvPicPr>
            <a:picLocks noChangeAspect="1"/>
          </p:cNvPicPr>
          <p:nvPr userDrawn="1"/>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rot="16200000">
            <a:off x="6764603" y="4925265"/>
            <a:ext cx="870600" cy="1857281"/>
          </a:xfrm>
          <a:prstGeom prst="rect">
            <a:avLst/>
          </a:prstGeom>
        </p:spPr>
      </p:pic>
    </p:spTree>
    <p:extLst>
      <p:ext uri="{BB962C8B-B14F-4D97-AF65-F5344CB8AC3E}">
        <p14:creationId xmlns:p14="http://schemas.microsoft.com/office/powerpoint/2010/main" val="179953105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wo Images with Titles">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5279231" cy="539762"/>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dirty="0"/>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69" y="310243"/>
            <a:ext cx="5279231" cy="4716745"/>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6" name="Picture Placeholder 4">
            <a:extLst>
              <a:ext uri="{FF2B5EF4-FFF2-40B4-BE49-F238E27FC236}">
                <a16:creationId xmlns:a16="http://schemas.microsoft.com/office/drawing/2014/main" id="{E0227EBE-BEA6-9FE3-015A-377B5C29024E}"/>
              </a:ext>
            </a:extLst>
          </p:cNvPr>
          <p:cNvSpPr>
            <a:spLocks noGrp="1"/>
          </p:cNvSpPr>
          <p:nvPr>
            <p:ph type="pic" sz="quarter" idx="11"/>
          </p:nvPr>
        </p:nvSpPr>
        <p:spPr>
          <a:xfrm>
            <a:off x="6209502" y="310242"/>
            <a:ext cx="5279231" cy="4716745"/>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9"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text</a:t>
            </a:r>
          </a:p>
        </p:txBody>
      </p:sp>
      <p:sp>
        <p:nvSpPr>
          <p:cNvPr id="7" name="Text Placeholder 11">
            <a:extLst>
              <a:ext uri="{FF2B5EF4-FFF2-40B4-BE49-F238E27FC236}">
                <a16:creationId xmlns:a16="http://schemas.microsoft.com/office/drawing/2014/main" id="{079C2CAE-EB6C-AA3C-093C-AA24705ADDCC}"/>
              </a:ext>
            </a:extLst>
          </p:cNvPr>
          <p:cNvSpPr>
            <a:spLocks noGrp="1"/>
          </p:cNvSpPr>
          <p:nvPr>
            <p:ph type="body" sz="quarter" idx="15" hasCustomPrompt="1"/>
          </p:nvPr>
        </p:nvSpPr>
        <p:spPr>
          <a:xfrm>
            <a:off x="6209499" y="5331961"/>
            <a:ext cx="5279236" cy="539762"/>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title</a:t>
            </a:r>
          </a:p>
        </p:txBody>
      </p:sp>
      <p:sp>
        <p:nvSpPr>
          <p:cNvPr id="4" name="Text Placeholder 11">
            <a:extLst>
              <a:ext uri="{FF2B5EF4-FFF2-40B4-BE49-F238E27FC236}">
                <a16:creationId xmlns:a16="http://schemas.microsoft.com/office/drawing/2014/main" id="{9BB16295-2CE6-A516-8527-E895BD912F78}"/>
              </a:ext>
            </a:extLst>
          </p:cNvPr>
          <p:cNvSpPr>
            <a:spLocks noGrp="1"/>
          </p:cNvSpPr>
          <p:nvPr>
            <p:ph type="body" sz="quarter" idx="14" hasCustomPrompt="1"/>
          </p:nvPr>
        </p:nvSpPr>
        <p:spPr>
          <a:xfrm>
            <a:off x="6209502" y="5883730"/>
            <a:ext cx="5279236"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text</a:t>
            </a:r>
          </a:p>
        </p:txBody>
      </p:sp>
      <p:pic>
        <p:nvPicPr>
          <p:cNvPr id="11" name="Graphic 10">
            <a:extLst>
              <a:ext uri="{FF2B5EF4-FFF2-40B4-BE49-F238E27FC236}">
                <a16:creationId xmlns:a16="http://schemas.microsoft.com/office/drawing/2014/main" id="{F82228A6-C5DE-A755-5A92-B53F6AA1BF05}"/>
              </a:ext>
              <a:ext uri="{C183D7F6-B498-43B3-948B-1728B52AA6E4}">
                <adec:decorative xmlns:adec="http://schemas.microsoft.com/office/drawing/2017/decorative" val="1"/>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62209" r="430" b="845"/>
          <a:stretch/>
        </p:blipFill>
        <p:spPr>
          <a:xfrm rot="5400000">
            <a:off x="11092549" y="5460313"/>
            <a:ext cx="1227349" cy="971552"/>
          </a:xfrm>
          <a:prstGeom prst="rect">
            <a:avLst/>
          </a:prstGeom>
        </p:spPr>
      </p:pic>
    </p:spTree>
    <p:extLst>
      <p:ext uri="{BB962C8B-B14F-4D97-AF65-F5344CB8AC3E}">
        <p14:creationId xmlns:p14="http://schemas.microsoft.com/office/powerpoint/2010/main" val="2630087897"/>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hree Images with Titles">
    <p:bg>
      <p:bgPr>
        <a:solidFill>
          <a:schemeClr val="accent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B5D6890-2EFE-4162-E925-FDAB446DD0A0}"/>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B21EA913-1C41-0E26-60E1-0458172DDE0C}"/>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2736"/>
          <a:stretch/>
        </p:blipFill>
        <p:spPr>
          <a:xfrm rot="10800000" flipV="1">
            <a:off x="5644581" y="-7646"/>
            <a:ext cx="6547419" cy="6865646"/>
          </a:xfrm>
          <a:prstGeom prst="rect">
            <a:avLst/>
          </a:prstGeom>
        </p:spPr>
      </p:pic>
      <p:pic>
        <p:nvPicPr>
          <p:cNvPr id="19" name="Picture 18">
            <a:extLst>
              <a:ext uri="{FF2B5EF4-FFF2-40B4-BE49-F238E27FC236}">
                <a16:creationId xmlns:a16="http://schemas.microsoft.com/office/drawing/2014/main" id="{7EAA5C59-8D1E-6B6F-4640-8F9A700A815D}"/>
              </a:ext>
              <a:ext uri="{C183D7F6-B498-43B3-948B-1728B52AA6E4}">
                <adec:decorative xmlns:adec="http://schemas.microsoft.com/office/drawing/2017/decorative" val="1"/>
              </a:ext>
            </a:extLst>
          </p:cNvPr>
          <p:cNvPicPr>
            <a:picLocks noChangeAspect="1"/>
          </p:cNvPicPr>
          <p:nvPr userDrawn="1"/>
        </p:nvPicPr>
        <p:blipFill rotWithShape="1">
          <a:blip r:embed="rId3"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4367" b="-6266"/>
          <a:stretch/>
        </p:blipFill>
        <p:spPr>
          <a:xfrm rot="5400000" flipV="1">
            <a:off x="63141" y="-70784"/>
            <a:ext cx="4163783" cy="4290062"/>
          </a:xfrm>
          <a:prstGeom prst="rect">
            <a:avLst/>
          </a:prstGeom>
        </p:spPr>
      </p:pic>
      <p:sp>
        <p:nvSpPr>
          <p:cNvPr id="12" name="Title 1">
            <a:extLst>
              <a:ext uri="{FF2B5EF4-FFF2-40B4-BE49-F238E27FC236}">
                <a16:creationId xmlns:a16="http://schemas.microsoft.com/office/drawing/2014/main" id="{2997E53A-1A39-DF71-6DD3-4C26BF7174CA}"/>
              </a:ext>
            </a:extLst>
          </p:cNvPr>
          <p:cNvSpPr>
            <a:spLocks noGrp="1"/>
          </p:cNvSpPr>
          <p:nvPr>
            <p:ph type="ctrTitle" hasCustomPrompt="1"/>
          </p:nvPr>
        </p:nvSpPr>
        <p:spPr>
          <a:xfrm>
            <a:off x="702469" y="5331961"/>
            <a:ext cx="3429679" cy="551768"/>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dirty="0"/>
              <a:t>Click to add title</a:t>
            </a:r>
          </a:p>
        </p:txBody>
      </p:sp>
      <p:sp>
        <p:nvSpPr>
          <p:cNvPr id="6" name="Content Placeholder 16">
            <a:extLst>
              <a:ext uri="{FF2B5EF4-FFF2-40B4-BE49-F238E27FC236}">
                <a16:creationId xmlns:a16="http://schemas.microsoft.com/office/drawing/2014/main" id="{DC4D0A5C-7796-AAF8-E639-4A1710EE93C1}"/>
              </a:ext>
            </a:extLst>
          </p:cNvPr>
          <p:cNvSpPr>
            <a:spLocks noGrp="1"/>
          </p:cNvSpPr>
          <p:nvPr>
            <p:ph sz="quarter" idx="13" hasCustomPrompt="1"/>
          </p:nvPr>
        </p:nvSpPr>
        <p:spPr>
          <a:xfrm>
            <a:off x="704057"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16">
            <a:extLst>
              <a:ext uri="{FF2B5EF4-FFF2-40B4-BE49-F238E27FC236}">
                <a16:creationId xmlns:a16="http://schemas.microsoft.com/office/drawing/2014/main" id="{C8CBAF88-D501-00F1-9113-12839FB90672}"/>
              </a:ext>
            </a:extLst>
          </p:cNvPr>
          <p:cNvSpPr>
            <a:spLocks noGrp="1"/>
          </p:cNvSpPr>
          <p:nvPr>
            <p:ph sz="quarter" idx="18" hasCustomPrompt="1"/>
          </p:nvPr>
        </p:nvSpPr>
        <p:spPr>
          <a:xfrm>
            <a:off x="4382615" y="310243"/>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16">
            <a:extLst>
              <a:ext uri="{FF2B5EF4-FFF2-40B4-BE49-F238E27FC236}">
                <a16:creationId xmlns:a16="http://schemas.microsoft.com/office/drawing/2014/main" id="{BED23468-975F-4D90-B86C-207AC5855E9C}"/>
              </a:ext>
            </a:extLst>
          </p:cNvPr>
          <p:cNvSpPr>
            <a:spLocks noGrp="1"/>
          </p:cNvSpPr>
          <p:nvPr>
            <p:ph sz="quarter" idx="17" hasCustomPrompt="1"/>
          </p:nvPr>
        </p:nvSpPr>
        <p:spPr>
          <a:xfrm>
            <a:off x="8058261" y="310244"/>
            <a:ext cx="3429682" cy="4716745"/>
          </a:xfrm>
        </p:spPr>
        <p:txBody>
          <a:bodyPr>
            <a:normAutofit/>
          </a:bodyPr>
          <a:lstStyle>
            <a:lvl1pPr>
              <a:defRPr sz="2000">
                <a:solidFill>
                  <a:schemeClr val="tx1"/>
                </a:solidFill>
              </a:defRPr>
            </a:lvl1pPr>
            <a:lvl2pPr>
              <a:defRPr sz="1800">
                <a:solidFill>
                  <a:schemeClr val="tx1"/>
                </a:solidFill>
              </a:defRPr>
            </a:lvl2pPr>
            <a:lvl3pPr>
              <a:defRPr sz="1600">
                <a:solidFill>
                  <a:schemeClr val="tx1"/>
                </a:solidFill>
              </a:defRPr>
            </a:lvl3pPr>
            <a:lvl4pPr>
              <a:defRPr sz="1400">
                <a:solidFill>
                  <a:schemeClr val="tx1"/>
                </a:solidFill>
              </a:defRPr>
            </a:lvl4pPr>
            <a:lvl5pPr>
              <a:defRPr sz="1400">
                <a:solidFill>
                  <a:schemeClr val="tx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11">
            <a:extLst>
              <a:ext uri="{FF2B5EF4-FFF2-40B4-BE49-F238E27FC236}">
                <a16:creationId xmlns:a16="http://schemas.microsoft.com/office/drawing/2014/main" id="{B7F1145E-C173-BDD8-4F72-155D6250D870}"/>
              </a:ext>
            </a:extLst>
          </p:cNvPr>
          <p:cNvSpPr>
            <a:spLocks noGrp="1"/>
          </p:cNvSpPr>
          <p:nvPr>
            <p:ph type="body" sz="quarter" idx="16" hasCustomPrompt="1"/>
          </p:nvPr>
        </p:nvSpPr>
        <p:spPr>
          <a:xfrm>
            <a:off x="702469"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text</a:t>
            </a:r>
          </a:p>
        </p:txBody>
      </p:sp>
      <p:sp>
        <p:nvSpPr>
          <p:cNvPr id="7" name="Text Placeholder 11">
            <a:extLst>
              <a:ext uri="{FF2B5EF4-FFF2-40B4-BE49-F238E27FC236}">
                <a16:creationId xmlns:a16="http://schemas.microsoft.com/office/drawing/2014/main" id="{B9BF823A-1C3D-0F85-D743-C61DEF06F1C9}"/>
              </a:ext>
            </a:extLst>
          </p:cNvPr>
          <p:cNvSpPr>
            <a:spLocks noGrp="1"/>
          </p:cNvSpPr>
          <p:nvPr>
            <p:ph type="body" sz="quarter" idx="20" hasCustomPrompt="1"/>
          </p:nvPr>
        </p:nvSpPr>
        <p:spPr>
          <a:xfrm>
            <a:off x="4381159"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title</a:t>
            </a:r>
          </a:p>
        </p:txBody>
      </p:sp>
      <p:sp>
        <p:nvSpPr>
          <p:cNvPr id="3" name="Text Placeholder 11">
            <a:extLst>
              <a:ext uri="{FF2B5EF4-FFF2-40B4-BE49-F238E27FC236}">
                <a16:creationId xmlns:a16="http://schemas.microsoft.com/office/drawing/2014/main" id="{A648C783-D079-6E13-C1FF-38EBD5103AEB}"/>
              </a:ext>
            </a:extLst>
          </p:cNvPr>
          <p:cNvSpPr>
            <a:spLocks noGrp="1"/>
          </p:cNvSpPr>
          <p:nvPr>
            <p:ph type="body" sz="quarter" idx="19" hasCustomPrompt="1"/>
          </p:nvPr>
        </p:nvSpPr>
        <p:spPr>
          <a:xfrm>
            <a:off x="4382615"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text</a:t>
            </a:r>
          </a:p>
        </p:txBody>
      </p:sp>
      <p:sp>
        <p:nvSpPr>
          <p:cNvPr id="9" name="Text Placeholder 11">
            <a:extLst>
              <a:ext uri="{FF2B5EF4-FFF2-40B4-BE49-F238E27FC236}">
                <a16:creationId xmlns:a16="http://schemas.microsoft.com/office/drawing/2014/main" id="{4B28A2EA-3D2F-771C-649D-38FA33132222}"/>
              </a:ext>
            </a:extLst>
          </p:cNvPr>
          <p:cNvSpPr>
            <a:spLocks noGrp="1"/>
          </p:cNvSpPr>
          <p:nvPr>
            <p:ph type="body" sz="quarter" idx="22" hasCustomPrompt="1"/>
          </p:nvPr>
        </p:nvSpPr>
        <p:spPr>
          <a:xfrm>
            <a:off x="8058261" y="5331961"/>
            <a:ext cx="3429682" cy="551768"/>
          </a:xfrm>
        </p:spPr>
        <p:txBody>
          <a:bodyPr lIns="0" anchor="t">
            <a:noAutofit/>
          </a:bodyPr>
          <a:lstStyle>
            <a:lvl1pPr marL="0" indent="0" algn="l">
              <a:buNone/>
              <a:defRPr lang="en-US" sz="2000" b="0" kern="1200" spc="100" baseline="0" dirty="0">
                <a:solidFill>
                  <a:schemeClr val="tx1"/>
                </a:solidFill>
                <a:latin typeface="+mj-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title</a:t>
            </a:r>
          </a:p>
        </p:txBody>
      </p:sp>
      <p:sp>
        <p:nvSpPr>
          <p:cNvPr id="8" name="Text Placeholder 11">
            <a:extLst>
              <a:ext uri="{FF2B5EF4-FFF2-40B4-BE49-F238E27FC236}">
                <a16:creationId xmlns:a16="http://schemas.microsoft.com/office/drawing/2014/main" id="{6ACC8F0D-A2D7-0D8A-186B-C4C8AA5DE330}"/>
              </a:ext>
            </a:extLst>
          </p:cNvPr>
          <p:cNvSpPr>
            <a:spLocks noGrp="1"/>
          </p:cNvSpPr>
          <p:nvPr>
            <p:ph type="body" sz="quarter" idx="21" hasCustomPrompt="1"/>
          </p:nvPr>
        </p:nvSpPr>
        <p:spPr>
          <a:xfrm>
            <a:off x="8059717" y="5883730"/>
            <a:ext cx="3429682" cy="664027"/>
          </a:xfrm>
        </p:spPr>
        <p:txBody>
          <a:bodyPr lIns="0" anchor="t">
            <a:normAutofit/>
          </a:bodyPr>
          <a:lstStyle>
            <a:lvl1pPr marL="0" indent="0" algn="l">
              <a:buNone/>
              <a:defRPr lang="en-US" sz="1400" b="0" kern="1200" spc="0" baseline="0" dirty="0" smtClean="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text</a:t>
            </a:r>
          </a:p>
        </p:txBody>
      </p:sp>
    </p:spTree>
    <p:extLst>
      <p:ext uri="{BB962C8B-B14F-4D97-AF65-F5344CB8AC3E}">
        <p14:creationId xmlns:p14="http://schemas.microsoft.com/office/powerpoint/2010/main" val="745799752"/>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mage and Title 2">
    <p:bg>
      <p:bgPr>
        <a:solidFill>
          <a:schemeClr val="accent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4A72122-641A-CA2F-E7AC-6FC3819C5DF8}"/>
              </a:ext>
              <a:ext uri="{C183D7F6-B498-43B3-948B-1728B52AA6E4}">
                <adec:decorative xmlns:adec="http://schemas.microsoft.com/office/drawing/2017/decorative" val="1"/>
              </a:ext>
            </a:extLst>
          </p:cNvPr>
          <p:cNvSpPr/>
          <p:nvPr userDrawn="1"/>
        </p:nvSpPr>
        <p:spPr>
          <a:xfrm flipH="1">
            <a:off x="0" y="2736850"/>
            <a:ext cx="12192000" cy="4121150"/>
          </a:xfrm>
          <a:prstGeom prst="rect">
            <a:avLst/>
          </a:prstGeom>
          <a:solidFill>
            <a:schemeClr val="accent1">
              <a:lumMod val="75000"/>
              <a:alpha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C9E4C80-6993-C1B1-26E6-463B91EBB843}"/>
              </a:ext>
              <a:ext uri="{C183D7F6-B498-43B3-948B-1728B52AA6E4}">
                <adec:decorative xmlns:adec="http://schemas.microsoft.com/office/drawing/2017/decorative" val="1"/>
              </a:ext>
            </a:extLst>
          </p:cNvPr>
          <p:cNvPicPr>
            <a:picLocks noChangeAspect="1"/>
          </p:cNvPicPr>
          <p:nvPr userDrawn="1"/>
        </p:nvPicPr>
        <p:blipFill rotWithShape="1">
          <a:blip r:embed="rId2" cstate="print">
            <a:duotone>
              <a:schemeClr val="accent6">
                <a:shade val="45000"/>
                <a:satMod val="135000"/>
              </a:schemeClr>
              <a:prstClr val="white"/>
            </a:duotone>
            <a:alphaModFix amt="2000"/>
            <a:extLst>
              <a:ext uri="{28A0092B-C50C-407E-A947-70E740481C1C}">
                <a14:useLocalDpi xmlns:a14="http://schemas.microsoft.com/office/drawing/2010/main"/>
              </a:ext>
            </a:extLst>
          </a:blip>
          <a:srcRect r="-1450"/>
          <a:stretch/>
        </p:blipFill>
        <p:spPr>
          <a:xfrm flipV="1">
            <a:off x="1" y="-7646"/>
            <a:ext cx="12192000" cy="6865646"/>
          </a:xfrm>
          <a:prstGeom prst="rect">
            <a:avLst/>
          </a:prstGeom>
        </p:spPr>
      </p:pic>
      <p:sp>
        <p:nvSpPr>
          <p:cNvPr id="2" name="Title 1">
            <a:extLst>
              <a:ext uri="{FF2B5EF4-FFF2-40B4-BE49-F238E27FC236}">
                <a16:creationId xmlns:a16="http://schemas.microsoft.com/office/drawing/2014/main" id="{5B369027-A380-3EDB-355B-67F17AC86460}"/>
              </a:ext>
            </a:extLst>
          </p:cNvPr>
          <p:cNvSpPr>
            <a:spLocks noGrp="1"/>
          </p:cNvSpPr>
          <p:nvPr>
            <p:ph type="ctrTitle" hasCustomPrompt="1"/>
          </p:nvPr>
        </p:nvSpPr>
        <p:spPr>
          <a:xfrm>
            <a:off x="702469" y="5331961"/>
            <a:ext cx="9613374" cy="361269"/>
          </a:xfrm>
        </p:spPr>
        <p:txBody>
          <a:bodyPr lIns="0" anchor="t">
            <a:noAutofit/>
          </a:bodyPr>
          <a:lstStyle>
            <a:lvl1pPr algn="l">
              <a:defRPr lang="en-US" sz="2000" b="0" kern="1200" spc="100" baseline="0" dirty="0">
                <a:solidFill>
                  <a:schemeClr val="tx1"/>
                </a:solidFill>
                <a:latin typeface="+mj-lt"/>
                <a:ea typeface="+mn-ea"/>
                <a:cs typeface="+mn-cs"/>
              </a:defRPr>
            </a:lvl1pPr>
          </a:lstStyle>
          <a:p>
            <a:r>
              <a:rPr lang="en-US" dirty="0"/>
              <a:t>Click to add title</a:t>
            </a:r>
          </a:p>
        </p:txBody>
      </p:sp>
      <p:sp>
        <p:nvSpPr>
          <p:cNvPr id="5" name="Picture Placeholder 4">
            <a:extLst>
              <a:ext uri="{FF2B5EF4-FFF2-40B4-BE49-F238E27FC236}">
                <a16:creationId xmlns:a16="http://schemas.microsoft.com/office/drawing/2014/main" id="{683FB349-AC61-548D-5D7E-37990D16B7AE}"/>
              </a:ext>
            </a:extLst>
          </p:cNvPr>
          <p:cNvSpPr>
            <a:spLocks noGrp="1"/>
          </p:cNvSpPr>
          <p:nvPr>
            <p:ph type="pic" sz="quarter" idx="10"/>
          </p:nvPr>
        </p:nvSpPr>
        <p:spPr>
          <a:xfrm>
            <a:off x="702470" y="310243"/>
            <a:ext cx="10786264" cy="4716745"/>
          </a:xfrm>
        </p:spPr>
        <p:txBody>
          <a:bodyPr>
            <a:normAutofit/>
          </a:bodyPr>
          <a:lstStyle>
            <a:lvl1pPr marL="0" indent="0" algn="ctr">
              <a:buNone/>
              <a:defRPr sz="2000">
                <a:solidFill>
                  <a:schemeClr val="tx1"/>
                </a:solidFill>
              </a:defRPr>
            </a:lvl1pPr>
          </a:lstStyle>
          <a:p>
            <a:r>
              <a:rPr lang="en-US"/>
              <a:t>Click icon to add picture</a:t>
            </a:r>
            <a:endParaRPr lang="en-US" dirty="0"/>
          </a:p>
        </p:txBody>
      </p:sp>
      <p:sp>
        <p:nvSpPr>
          <p:cNvPr id="13" name="Text Placeholder 11">
            <a:extLst>
              <a:ext uri="{FF2B5EF4-FFF2-40B4-BE49-F238E27FC236}">
                <a16:creationId xmlns:a16="http://schemas.microsoft.com/office/drawing/2014/main" id="{F08933BF-A0AD-9306-66A0-8F4D312552F8}"/>
              </a:ext>
            </a:extLst>
          </p:cNvPr>
          <p:cNvSpPr>
            <a:spLocks noGrp="1"/>
          </p:cNvSpPr>
          <p:nvPr>
            <p:ph type="body" sz="quarter" idx="13" hasCustomPrompt="1"/>
          </p:nvPr>
        </p:nvSpPr>
        <p:spPr>
          <a:xfrm>
            <a:off x="702468" y="5883730"/>
            <a:ext cx="9613383" cy="664027"/>
          </a:xfrm>
        </p:spPr>
        <p:txBody>
          <a:bodyPr lIns="0" anchor="t">
            <a:normAutofit/>
          </a:bodyPr>
          <a:lstStyle>
            <a:lvl1pPr marL="0" indent="0" algn="l">
              <a:buNone/>
              <a:defRPr lang="en-US" sz="1400" b="0" kern="1200" spc="0" baseline="0" dirty="0">
                <a:solidFill>
                  <a:schemeClr val="tx1"/>
                </a:solidFill>
                <a:latin typeface="+mn-lt"/>
                <a:ea typeface="+mn-ea"/>
                <a:cs typeface="+mn-cs"/>
              </a:defRPr>
            </a:lvl1pPr>
            <a:lvl2pPr>
              <a:defRPr lang="en-US" sz="1200" b="0" kern="1200" spc="300" baseline="0" dirty="0" smtClean="0">
                <a:solidFill>
                  <a:schemeClr val="tx1"/>
                </a:solidFill>
                <a:latin typeface="+mn-lt"/>
                <a:ea typeface="+mn-ea"/>
                <a:cs typeface="+mn-cs"/>
              </a:defRPr>
            </a:lvl2pPr>
            <a:lvl3pPr>
              <a:defRPr lang="en-US" sz="1200" b="0" kern="1200" spc="300" baseline="0" dirty="0" smtClean="0">
                <a:solidFill>
                  <a:schemeClr val="tx1"/>
                </a:solidFill>
                <a:latin typeface="+mn-lt"/>
                <a:ea typeface="+mn-ea"/>
                <a:cs typeface="+mn-cs"/>
              </a:defRPr>
            </a:lvl3pPr>
            <a:lvl4pPr>
              <a:defRPr lang="en-US" sz="1200" b="0" kern="1200" spc="300" baseline="0" dirty="0" smtClean="0">
                <a:solidFill>
                  <a:schemeClr val="tx1"/>
                </a:solidFill>
                <a:latin typeface="+mn-lt"/>
                <a:ea typeface="+mn-ea"/>
                <a:cs typeface="+mn-cs"/>
              </a:defRPr>
            </a:lvl4pPr>
            <a:lvl5pPr>
              <a:defRPr lang="en-US" sz="1200" b="0" kern="1200" spc="300" baseline="0" dirty="0">
                <a:solidFill>
                  <a:schemeClr val="tx1"/>
                </a:solidFill>
                <a:latin typeface="+mn-lt"/>
                <a:ea typeface="+mn-ea"/>
                <a:cs typeface="+mn-cs"/>
              </a:defRPr>
            </a:lvl5pPr>
          </a:lstStyle>
          <a:p>
            <a:pPr lvl="0"/>
            <a:r>
              <a:rPr lang="en-US" dirty="0"/>
              <a:t>Click to add subtitle</a:t>
            </a:r>
          </a:p>
        </p:txBody>
      </p:sp>
      <p:pic>
        <p:nvPicPr>
          <p:cNvPr id="12" name="Graphic 11">
            <a:extLst>
              <a:ext uri="{FF2B5EF4-FFF2-40B4-BE49-F238E27FC236}">
                <a16:creationId xmlns:a16="http://schemas.microsoft.com/office/drawing/2014/main" id="{E11C231F-6109-C5C5-47F4-03434EDB97DF}"/>
              </a:ext>
            </a:extLst>
          </p:cNvPr>
          <p:cNvPicPr>
            <a:picLocks noChangeAspect="1"/>
          </p:cNvPicPr>
          <p:nvPr userDrawn="1"/>
        </p:nvPicPr>
        <p:blipFill rotWithShape="1">
          <a:blip r:embed="rId3" cstate="print">
            <a:extLst>
              <a:ext uri="{28A0092B-C50C-407E-A947-70E740481C1C}">
                <a14:useLocalDpi xmlns:a14="http://schemas.microsoft.com/office/drawing/2010/main"/>
              </a:ext>
              <a:ext uri="{96DAC541-7B7A-43D3-8B79-37D633B846F1}">
                <asvg:svgBlip xmlns:asvg="http://schemas.microsoft.com/office/drawing/2016/SVG/main" r:embed="rId4"/>
              </a:ext>
            </a:extLst>
          </a:blip>
          <a:srcRect t="26856" r="430" b="-4515"/>
          <a:stretch/>
        </p:blipFill>
        <p:spPr>
          <a:xfrm rot="5400000">
            <a:off x="10557245" y="4925010"/>
            <a:ext cx="1227349" cy="2042160"/>
          </a:xfrm>
          <a:prstGeom prst="rect">
            <a:avLst/>
          </a:prstGeom>
        </p:spPr>
      </p:pic>
    </p:spTree>
    <p:extLst>
      <p:ext uri="{BB962C8B-B14F-4D97-AF65-F5344CB8AC3E}">
        <p14:creationId xmlns:p14="http://schemas.microsoft.com/office/powerpoint/2010/main" val="390939930"/>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8AA8595-5E1A-945B-48C0-A787C7AB3C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A3A6D0E-99FB-9E9C-1CDE-F0C4727EB5E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891B16-3DFB-505A-9B6D-A3F8632A20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5E32DAAB-1D55-4415-AB44-B6515C192A86}" type="datetimeFigureOut">
              <a:rPr lang="en-US" smtClean="0"/>
              <a:t>11/3/2025</a:t>
            </a:fld>
            <a:endParaRPr lang="en-US"/>
          </a:p>
        </p:txBody>
      </p:sp>
      <p:sp>
        <p:nvSpPr>
          <p:cNvPr id="5" name="Footer Placeholder 4">
            <a:extLst>
              <a:ext uri="{FF2B5EF4-FFF2-40B4-BE49-F238E27FC236}">
                <a16:creationId xmlns:a16="http://schemas.microsoft.com/office/drawing/2014/main" id="{59E23EA5-DB4A-74DA-ED8F-F7874CF041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7BF8F339-2527-B263-0B79-347AAB28C56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B533B302-7AB2-46D1-9DDF-1AE20667F398}" type="slidenum">
              <a:rPr lang="en-US" smtClean="0"/>
              <a:t>‹#›</a:t>
            </a:fld>
            <a:endParaRPr lang="en-US"/>
          </a:p>
        </p:txBody>
      </p:sp>
    </p:spTree>
    <p:extLst>
      <p:ext uri="{BB962C8B-B14F-4D97-AF65-F5344CB8AC3E}">
        <p14:creationId xmlns:p14="http://schemas.microsoft.com/office/powerpoint/2010/main" val="4095902586"/>
      </p:ext>
    </p:extLst>
  </p:cSld>
  <p:clrMap bg1="lt1" tx1="dk1" bg2="lt2" tx2="dk2" accent1="accent1" accent2="accent2" accent3="accent3" accent4="accent4" accent5="accent5" accent6="accent6" hlink="hlink" folHlink="folHlink"/>
  <p:sldLayoutIdLst>
    <p:sldLayoutId id="2147483649" r:id="rId1"/>
    <p:sldLayoutId id="2147483667" r:id="rId2"/>
    <p:sldLayoutId id="2147483668" r:id="rId3"/>
    <p:sldLayoutId id="2147483660" r:id="rId4"/>
    <p:sldLayoutId id="2147483661" r:id="rId5"/>
    <p:sldLayoutId id="2147483664" r:id="rId6"/>
    <p:sldLayoutId id="2147483666" r:id="rId7"/>
  </p:sldLayoutIdLst>
  <p:txStyles>
    <p:titleStyle>
      <a:lvl1pPr algn="l" defTabSz="914400" rtl="0" eaLnBrk="1" latinLnBrk="0" hangingPunct="1">
        <a:lnSpc>
          <a:spcPct val="90000"/>
        </a:lnSpc>
        <a:spcBef>
          <a:spcPct val="0"/>
        </a:spcBef>
        <a:buNone/>
        <a:defRPr sz="3600" kern="1200" spc="100" baseline="0">
          <a:solidFill>
            <a:schemeClr val="accent5"/>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5"/>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5"/>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5"/>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5"/>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4F5A7-4BCE-88CA-2347-16B9E79202BF}"/>
              </a:ext>
            </a:extLst>
          </p:cNvPr>
          <p:cNvSpPr>
            <a:spLocks noGrp="1"/>
          </p:cNvSpPr>
          <p:nvPr>
            <p:ph type="ctrTitle"/>
          </p:nvPr>
        </p:nvSpPr>
        <p:spPr>
          <a:xfrm>
            <a:off x="863028" y="4335333"/>
            <a:ext cx="2020021" cy="1138368"/>
          </a:xfrm>
        </p:spPr>
        <p:txBody>
          <a:bodyPr/>
          <a:lstStyle/>
          <a:p>
            <a:r>
              <a:rPr lang="en-US" sz="2400" dirty="0"/>
              <a:t>Presented by,</a:t>
            </a:r>
            <a:br>
              <a:rPr lang="en-US" sz="2400" dirty="0"/>
            </a:br>
            <a:br>
              <a:rPr lang="en-US" sz="2400" dirty="0"/>
            </a:br>
            <a:r>
              <a:rPr lang="en-US" sz="2400" dirty="0"/>
              <a:t> Lekshmi R</a:t>
            </a:r>
          </a:p>
        </p:txBody>
      </p:sp>
      <p:sp>
        <p:nvSpPr>
          <p:cNvPr id="4" name="Text Placeholder 3">
            <a:extLst>
              <a:ext uri="{FF2B5EF4-FFF2-40B4-BE49-F238E27FC236}">
                <a16:creationId xmlns:a16="http://schemas.microsoft.com/office/drawing/2014/main" id="{BE83BBD2-7CC9-6CF3-4225-60659CCF2B89}"/>
              </a:ext>
            </a:extLst>
          </p:cNvPr>
          <p:cNvSpPr>
            <a:spLocks noGrp="1"/>
          </p:cNvSpPr>
          <p:nvPr>
            <p:ph type="body" sz="quarter" idx="12"/>
          </p:nvPr>
        </p:nvSpPr>
        <p:spPr>
          <a:xfrm>
            <a:off x="380143" y="311973"/>
            <a:ext cx="10807810" cy="1839556"/>
          </a:xfrm>
        </p:spPr>
        <p:txBody>
          <a:bodyPr>
            <a:normAutofit fontScale="92500"/>
          </a:bodyPr>
          <a:lstStyle/>
          <a:p>
            <a:r>
              <a:rPr lang="en-US" sz="4400" dirty="0"/>
              <a:t>Food Trend Analysis:</a:t>
            </a:r>
          </a:p>
          <a:p>
            <a:r>
              <a:rPr lang="en-US" sz="4400" dirty="0"/>
              <a:t>Customer Behavior and Market Insights</a:t>
            </a:r>
          </a:p>
        </p:txBody>
      </p:sp>
      <p:pic>
        <p:nvPicPr>
          <p:cNvPr id="9" name="Picture Placeholder 10" descr="A group of food on plates">
            <a:extLst>
              <a:ext uri="{FF2B5EF4-FFF2-40B4-BE49-F238E27FC236}">
                <a16:creationId xmlns:a16="http://schemas.microsoft.com/office/drawing/2014/main" id="{48894D72-8644-DEF1-4C7B-A6B92369EFD7}"/>
              </a:ext>
            </a:extLst>
          </p:cNvPr>
          <p:cNvPicPr>
            <a:picLocks noGrp="1" noChangeAspect="1"/>
          </p:cNvPicPr>
          <p:nvPr>
            <p:ph type="pic" sz="quarter" idx="10"/>
          </p:nvPr>
        </p:nvPicPr>
        <p:blipFill rotWithShape="1">
          <a:blip r:embed="rId2" cstate="print">
            <a:extLst>
              <a:ext uri="{28A0092B-C50C-407E-A947-70E740481C1C}">
                <a14:useLocalDpi xmlns:a14="http://schemas.microsoft.com/office/drawing/2010/main"/>
              </a:ext>
            </a:extLst>
          </a:blip>
          <a:srcRect/>
          <a:stretch/>
        </p:blipFill>
        <p:spPr>
          <a:xfrm>
            <a:off x="7304445" y="2151529"/>
            <a:ext cx="4598894" cy="4598894"/>
          </a:xfrm>
        </p:spPr>
      </p:pic>
    </p:spTree>
    <p:extLst>
      <p:ext uri="{BB962C8B-B14F-4D97-AF65-F5344CB8AC3E}">
        <p14:creationId xmlns:p14="http://schemas.microsoft.com/office/powerpoint/2010/main" val="24043522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B9B4B-0C1C-63D9-69FF-D5A7EEA0C36A}"/>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A7C1932-517E-3CA7-5870-19A9418A800F}"/>
              </a:ext>
            </a:extLst>
          </p:cNvPr>
          <p:cNvSpPr>
            <a:spLocks noGrp="1"/>
          </p:cNvSpPr>
          <p:nvPr>
            <p:ph type="ctrTitle"/>
          </p:nvPr>
        </p:nvSpPr>
        <p:spPr>
          <a:xfrm>
            <a:off x="2621551" y="369669"/>
            <a:ext cx="6720307" cy="539762"/>
          </a:xfrm>
        </p:spPr>
        <p:txBody>
          <a:bodyPr/>
          <a:lstStyle/>
          <a:p>
            <a:r>
              <a:rPr lang="en-IN" sz="3200" b="1" dirty="0"/>
              <a:t>Regional &amp; Platform Insights</a:t>
            </a:r>
            <a:endParaRPr lang="en-US" sz="3200" dirty="0"/>
          </a:p>
        </p:txBody>
      </p:sp>
      <p:pic>
        <p:nvPicPr>
          <p:cNvPr id="20" name="Graphic 19">
            <a:extLst>
              <a:ext uri="{FF2B5EF4-FFF2-40B4-BE49-F238E27FC236}">
                <a16:creationId xmlns:a16="http://schemas.microsoft.com/office/drawing/2014/main" id="{76A7C811-DB55-5418-4D32-1943D0798388}"/>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FF6212D0-4CBF-28AA-FA0D-CF610E0A11C3}"/>
              </a:ext>
            </a:extLst>
          </p:cNvPr>
          <p:cNvSpPr>
            <a:spLocks noGrp="1"/>
          </p:cNvSpPr>
          <p:nvPr>
            <p:ph type="body" sz="quarter" idx="13"/>
          </p:nvPr>
        </p:nvSpPr>
        <p:spPr>
          <a:xfrm>
            <a:off x="1000461" y="1473798"/>
            <a:ext cx="9950824" cy="4873214"/>
          </a:xfrm>
        </p:spPr>
        <p:txBody>
          <a:bodyPr>
            <a:normAutofit/>
          </a:bodyPr>
          <a:lstStyle/>
          <a:p>
            <a:r>
              <a:rPr lang="en-IN" sz="2000" dirty="0"/>
              <a:t>This page explores geographical and platform-based performance variations.</a:t>
            </a:r>
            <a:br>
              <a:rPr lang="en-IN" sz="2000" dirty="0"/>
            </a:br>
            <a:r>
              <a:rPr lang="en-IN" sz="2000" dirty="0"/>
              <a:t>Visuals include:</a:t>
            </a:r>
          </a:p>
          <a:p>
            <a:pPr lvl="0"/>
            <a:r>
              <a:rPr lang="en-IN" sz="2000" b="1" dirty="0"/>
              <a:t>Map visualization:</a:t>
            </a:r>
            <a:r>
              <a:rPr lang="en-IN" sz="2000" dirty="0"/>
              <a:t> Total revenue by region or city</a:t>
            </a:r>
          </a:p>
          <a:p>
            <a:pPr lvl="0"/>
            <a:r>
              <a:rPr lang="en-IN" sz="2000" b="1" dirty="0"/>
              <a:t>Bar chart:</a:t>
            </a:r>
            <a:r>
              <a:rPr lang="en-IN" sz="2000" dirty="0"/>
              <a:t> Orders by platform (Swiggy, Zomato, etc.)</a:t>
            </a:r>
          </a:p>
          <a:p>
            <a:pPr lvl="0"/>
            <a:r>
              <a:rPr lang="en-IN" sz="2000" b="1" dirty="0"/>
              <a:t>Stacked bar:</a:t>
            </a:r>
            <a:r>
              <a:rPr lang="en-IN" sz="2000" dirty="0"/>
              <a:t> Category mix per platform</a:t>
            </a:r>
          </a:p>
          <a:p>
            <a:pPr lvl="0"/>
            <a:r>
              <a:rPr lang="en-IN" sz="2000" b="1" dirty="0"/>
              <a:t>Donut chart:</a:t>
            </a:r>
            <a:r>
              <a:rPr lang="en-IN" sz="2000" dirty="0"/>
              <a:t> Payment mode preference by region</a:t>
            </a:r>
          </a:p>
          <a:p>
            <a:pPr lvl="0"/>
            <a:r>
              <a:rPr lang="en-IN" sz="2000" b="1" dirty="0"/>
              <a:t>KPI cards:</a:t>
            </a:r>
            <a:r>
              <a:rPr lang="en-IN" sz="2000" dirty="0"/>
              <a:t> Top-performing region and best-performing platform</a:t>
            </a:r>
          </a:p>
          <a:p>
            <a:r>
              <a:rPr lang="en-IN" sz="2000" i="1" dirty="0"/>
              <a:t>Insights Highlight:</a:t>
            </a:r>
            <a:br>
              <a:rPr lang="en-IN" sz="2000" dirty="0"/>
            </a:br>
            <a:r>
              <a:rPr lang="en-IN" sz="2000" dirty="0"/>
              <a:t>The </a:t>
            </a:r>
            <a:r>
              <a:rPr lang="en-IN" sz="2000" b="1" dirty="0"/>
              <a:t>North region</a:t>
            </a:r>
            <a:r>
              <a:rPr lang="en-IN" sz="2000" dirty="0"/>
              <a:t> records the highest revenue contribution, accounting for nearly 35% of total sales. Zomato emerges as the dominant platform with 40% of orders, followed by Swiggy. Digital wallet payments are more popular in urban areas, while cash payments remain common in semi-urban regions.</a:t>
            </a:r>
          </a:p>
          <a:p>
            <a:endParaRPr lang="en-IN" dirty="0"/>
          </a:p>
        </p:txBody>
      </p:sp>
    </p:spTree>
    <p:extLst>
      <p:ext uri="{BB962C8B-B14F-4D97-AF65-F5344CB8AC3E}">
        <p14:creationId xmlns:p14="http://schemas.microsoft.com/office/powerpoint/2010/main" val="1395037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864727-36A8-0638-2602-0C57012C391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85A0453-0E6A-65FF-78D7-B970F94E4CEF}"/>
              </a:ext>
            </a:extLst>
          </p:cNvPr>
          <p:cNvSpPr>
            <a:spLocks noGrp="1"/>
          </p:cNvSpPr>
          <p:nvPr>
            <p:ph type="ctrTitle"/>
          </p:nvPr>
        </p:nvSpPr>
        <p:spPr>
          <a:xfrm>
            <a:off x="2621551" y="369669"/>
            <a:ext cx="6720307" cy="539762"/>
          </a:xfrm>
        </p:spPr>
        <p:txBody>
          <a:bodyPr/>
          <a:lstStyle/>
          <a:p>
            <a:r>
              <a:rPr lang="en-IN" sz="3200" b="1" dirty="0"/>
              <a:t>Seasonal &amp; Time-Based Trends</a:t>
            </a:r>
            <a:endParaRPr lang="en-US" sz="3200" dirty="0"/>
          </a:p>
        </p:txBody>
      </p:sp>
      <p:pic>
        <p:nvPicPr>
          <p:cNvPr id="20" name="Graphic 19">
            <a:extLst>
              <a:ext uri="{FF2B5EF4-FFF2-40B4-BE49-F238E27FC236}">
                <a16:creationId xmlns:a16="http://schemas.microsoft.com/office/drawing/2014/main" id="{DEE71F9D-B939-E73C-A283-FBE4095A3A8B}"/>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FFE0F010-A5C4-B90C-F09A-CBD061BE8DB2}"/>
              </a:ext>
            </a:extLst>
          </p:cNvPr>
          <p:cNvSpPr>
            <a:spLocks noGrp="1"/>
          </p:cNvSpPr>
          <p:nvPr>
            <p:ph type="body" sz="quarter" idx="13"/>
          </p:nvPr>
        </p:nvSpPr>
        <p:spPr>
          <a:xfrm>
            <a:off x="1000461" y="1473798"/>
            <a:ext cx="9950824" cy="4873214"/>
          </a:xfrm>
        </p:spPr>
        <p:txBody>
          <a:bodyPr>
            <a:normAutofit/>
          </a:bodyPr>
          <a:lstStyle/>
          <a:p>
            <a:r>
              <a:rPr lang="en-IN" sz="2000" dirty="0"/>
              <a:t>This page focuses on the temporal aspect of customer orders, analysing how seasons, time, and days of the week influence consumption patterns.</a:t>
            </a:r>
            <a:br>
              <a:rPr lang="en-IN" sz="2000" dirty="0"/>
            </a:br>
            <a:r>
              <a:rPr lang="en-IN" sz="2000" dirty="0"/>
              <a:t>Visuals include:</a:t>
            </a:r>
          </a:p>
          <a:p>
            <a:pPr lvl="0"/>
            <a:r>
              <a:rPr lang="en-IN" sz="2000" b="1" dirty="0"/>
              <a:t>Line chart:</a:t>
            </a:r>
            <a:r>
              <a:rPr lang="en-IN" sz="2000" dirty="0"/>
              <a:t> Monthly sales trend</a:t>
            </a:r>
          </a:p>
          <a:p>
            <a:pPr lvl="0"/>
            <a:r>
              <a:rPr lang="en-IN" sz="2000" b="1" dirty="0"/>
              <a:t>Area chart:</a:t>
            </a:r>
            <a:r>
              <a:rPr lang="en-IN" sz="2000" dirty="0"/>
              <a:t> Seasonal variations (Winter, Summer, Monsoon)</a:t>
            </a:r>
          </a:p>
          <a:p>
            <a:pPr lvl="0"/>
            <a:r>
              <a:rPr lang="en-IN" sz="2000" b="1" dirty="0"/>
              <a:t>Heatmap:</a:t>
            </a:r>
            <a:r>
              <a:rPr lang="en-IN" sz="2000" dirty="0"/>
              <a:t> Hour-of-day and day-of-week patterns</a:t>
            </a:r>
          </a:p>
          <a:p>
            <a:pPr lvl="0"/>
            <a:r>
              <a:rPr lang="en-IN" sz="2000" b="1" dirty="0"/>
              <a:t>Bar chart:</a:t>
            </a:r>
            <a:r>
              <a:rPr lang="en-IN" sz="2000" dirty="0"/>
              <a:t> Most ordered items per season</a:t>
            </a:r>
          </a:p>
          <a:p>
            <a:pPr lvl="0"/>
            <a:r>
              <a:rPr lang="en-IN" sz="2000" b="1" dirty="0"/>
              <a:t>KPI cards:</a:t>
            </a:r>
            <a:r>
              <a:rPr lang="en-IN" sz="2000" dirty="0"/>
              <a:t> Peak month and off-peak month indicators</a:t>
            </a:r>
          </a:p>
          <a:p>
            <a:r>
              <a:rPr lang="en-IN" sz="2000" i="1" dirty="0"/>
              <a:t>Insights Highlight:</a:t>
            </a:r>
            <a:br>
              <a:rPr lang="en-IN" sz="2000" dirty="0"/>
            </a:br>
            <a:r>
              <a:rPr lang="en-IN" sz="2000" dirty="0"/>
              <a:t>Data reveals that </a:t>
            </a:r>
            <a:r>
              <a:rPr lang="en-IN" sz="2000" b="1" dirty="0"/>
              <a:t>fast food peaks during weekends</a:t>
            </a:r>
            <a:r>
              <a:rPr lang="en-IN" sz="2000" dirty="0"/>
              <a:t>, while </a:t>
            </a:r>
            <a:r>
              <a:rPr lang="en-IN" sz="2000" b="1" dirty="0"/>
              <a:t>desserts and beverages are preferred in summer</a:t>
            </a:r>
            <a:r>
              <a:rPr lang="en-IN" sz="2000" dirty="0"/>
              <a:t>. The busiest ordering hours fall between 6 PM and 9 PM. Monsoon shows a noticeable rise in comfort food orders such as soups and snacks.</a:t>
            </a:r>
          </a:p>
          <a:p>
            <a:endParaRPr lang="en-IN" dirty="0"/>
          </a:p>
        </p:txBody>
      </p:sp>
    </p:spTree>
    <p:extLst>
      <p:ext uri="{BB962C8B-B14F-4D97-AF65-F5344CB8AC3E}">
        <p14:creationId xmlns:p14="http://schemas.microsoft.com/office/powerpoint/2010/main" val="25977742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8BEF6-D23B-9B9E-40C2-B938705EA4A3}"/>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E8FEBAB8-69C9-217A-BD08-67D26C91A68E}"/>
              </a:ext>
            </a:extLst>
          </p:cNvPr>
          <p:cNvSpPr>
            <a:spLocks noGrp="1"/>
          </p:cNvSpPr>
          <p:nvPr>
            <p:ph type="ctrTitle"/>
          </p:nvPr>
        </p:nvSpPr>
        <p:spPr>
          <a:xfrm>
            <a:off x="2621551" y="369668"/>
            <a:ext cx="7103362" cy="555489"/>
          </a:xfrm>
        </p:spPr>
        <p:txBody>
          <a:bodyPr/>
          <a:lstStyle/>
          <a:p>
            <a:r>
              <a:rPr lang="en-IN" sz="3200" b="1" dirty="0"/>
              <a:t>Future Insights &amp; Recommendations</a:t>
            </a:r>
            <a:endParaRPr lang="en-US" sz="3200" dirty="0"/>
          </a:p>
        </p:txBody>
      </p:sp>
      <p:pic>
        <p:nvPicPr>
          <p:cNvPr id="20" name="Graphic 19">
            <a:extLst>
              <a:ext uri="{FF2B5EF4-FFF2-40B4-BE49-F238E27FC236}">
                <a16:creationId xmlns:a16="http://schemas.microsoft.com/office/drawing/2014/main" id="{75C96025-C7A0-2995-81D4-6A6AA72999EB}"/>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9B8D5E25-6865-B32E-8497-1C905405395B}"/>
              </a:ext>
            </a:extLst>
          </p:cNvPr>
          <p:cNvSpPr>
            <a:spLocks noGrp="1"/>
          </p:cNvSpPr>
          <p:nvPr>
            <p:ph type="body" sz="quarter" idx="13"/>
          </p:nvPr>
        </p:nvSpPr>
        <p:spPr>
          <a:xfrm>
            <a:off x="1000461" y="1473798"/>
            <a:ext cx="9950824" cy="4873214"/>
          </a:xfrm>
        </p:spPr>
        <p:txBody>
          <a:bodyPr>
            <a:normAutofit/>
          </a:bodyPr>
          <a:lstStyle/>
          <a:p>
            <a:r>
              <a:rPr lang="en-IN" sz="2400" dirty="0"/>
              <a:t>This page is dedicated to predictive insights and strategic recommendations for business growth.</a:t>
            </a:r>
            <a:br>
              <a:rPr lang="en-IN" sz="2400" dirty="0"/>
            </a:br>
            <a:r>
              <a:rPr lang="en-IN" sz="2400" dirty="0"/>
              <a:t>Visuals include:</a:t>
            </a:r>
          </a:p>
          <a:p>
            <a:pPr lvl="0"/>
            <a:r>
              <a:rPr lang="en-IN" sz="2400" b="1" dirty="0"/>
              <a:t>Forecast line chart:</a:t>
            </a:r>
            <a:r>
              <a:rPr lang="en-IN" sz="2400" dirty="0"/>
              <a:t> Predicted future orders/revenue using Power BI’s forecasting feature</a:t>
            </a:r>
          </a:p>
          <a:p>
            <a:pPr lvl="0"/>
            <a:r>
              <a:rPr lang="en-IN" sz="2400" b="1" dirty="0"/>
              <a:t>Gauge charts:</a:t>
            </a:r>
            <a:r>
              <a:rPr lang="en-IN" sz="2400" dirty="0"/>
              <a:t> Target vs. actual revenue and customer satisfaction</a:t>
            </a:r>
          </a:p>
          <a:p>
            <a:pPr lvl="0"/>
            <a:r>
              <a:rPr lang="en-IN" sz="2400" b="1" dirty="0"/>
              <a:t>Text cards:</a:t>
            </a:r>
            <a:r>
              <a:rPr lang="en-IN" sz="2400" dirty="0"/>
              <a:t> Key recommendations and takeaways</a:t>
            </a:r>
          </a:p>
          <a:p>
            <a:r>
              <a:rPr lang="en-IN" sz="2400" i="1" dirty="0"/>
              <a:t>Insights Highlight:</a:t>
            </a:r>
            <a:br>
              <a:rPr lang="en-IN" sz="2400" dirty="0"/>
            </a:br>
            <a:r>
              <a:rPr lang="en-IN" sz="2400" dirty="0"/>
              <a:t>Forecasting models suggest a potential </a:t>
            </a:r>
            <a:r>
              <a:rPr lang="en-IN" sz="2400" b="1" dirty="0"/>
              <a:t>10–12% increase in beverage sales</a:t>
            </a:r>
            <a:r>
              <a:rPr lang="en-IN" sz="2400" dirty="0"/>
              <a:t> during Q2 if targeted promotions are applied. Data correlation between satisfaction ratings and order frequency highlights that higher-rated categories tend to drive repeat purchases.</a:t>
            </a:r>
          </a:p>
          <a:p>
            <a:endParaRPr lang="en-IN" dirty="0"/>
          </a:p>
        </p:txBody>
      </p:sp>
    </p:spTree>
    <p:extLst>
      <p:ext uri="{BB962C8B-B14F-4D97-AF65-F5344CB8AC3E}">
        <p14:creationId xmlns:p14="http://schemas.microsoft.com/office/powerpoint/2010/main" val="1646117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1760540-23F5-63C7-DF0B-5D4DDDBD799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7041" y="2054710"/>
            <a:ext cx="6015575" cy="4421394"/>
          </a:xfrm>
          <a:prstGeom prst="rect">
            <a:avLst/>
          </a:prstGeom>
          <a:ln>
            <a:noFill/>
          </a:ln>
          <a:effectLst>
            <a:outerShdw blurRad="292100" dist="139700" dir="2700000" algn="tl" rotWithShape="0">
              <a:srgbClr val="333333">
                <a:alpha val="65000"/>
              </a:srgbClr>
            </a:outerShdw>
          </a:effectLst>
        </p:spPr>
      </p:pic>
      <p:pic>
        <p:nvPicPr>
          <p:cNvPr id="12" name="Picture 11">
            <a:extLst>
              <a:ext uri="{FF2B5EF4-FFF2-40B4-BE49-F238E27FC236}">
                <a16:creationId xmlns:a16="http://schemas.microsoft.com/office/drawing/2014/main" id="{42A09191-E570-9611-AA05-3875F5932CE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7210" y="2054710"/>
            <a:ext cx="5731510" cy="4421393"/>
          </a:xfrm>
          <a:prstGeom prst="rect">
            <a:avLst/>
          </a:prstGeom>
          <a:ln>
            <a:noFill/>
          </a:ln>
          <a:effectLst>
            <a:outerShdw blurRad="292100" dist="139700" dir="2700000" algn="tl" rotWithShape="0">
              <a:srgbClr val="333333">
                <a:alpha val="65000"/>
              </a:srgbClr>
            </a:outerShdw>
          </a:effectLst>
        </p:spPr>
      </p:pic>
      <p:sp>
        <p:nvSpPr>
          <p:cNvPr id="13" name="TextBox 12">
            <a:extLst>
              <a:ext uri="{FF2B5EF4-FFF2-40B4-BE49-F238E27FC236}">
                <a16:creationId xmlns:a16="http://schemas.microsoft.com/office/drawing/2014/main" id="{4BF1F4D6-DA94-EEDD-1888-261A5014FFE3}"/>
              </a:ext>
            </a:extLst>
          </p:cNvPr>
          <p:cNvSpPr txBox="1"/>
          <p:nvPr/>
        </p:nvSpPr>
        <p:spPr>
          <a:xfrm>
            <a:off x="4219948" y="206512"/>
            <a:ext cx="4001845" cy="707886"/>
          </a:xfrm>
          <a:prstGeom prst="rect">
            <a:avLst/>
          </a:prstGeom>
          <a:noFill/>
        </p:spPr>
        <p:txBody>
          <a:bodyPr wrap="square" rtlCol="0">
            <a:spAutoFit/>
          </a:bodyPr>
          <a:lstStyle/>
          <a:p>
            <a:r>
              <a:rPr lang="en-IN" sz="4000" b="1"/>
              <a:t>DASHBOARDS</a:t>
            </a:r>
            <a:endParaRPr lang="en-IN" sz="4000" b="1" dirty="0"/>
          </a:p>
        </p:txBody>
      </p:sp>
    </p:spTree>
    <p:extLst>
      <p:ext uri="{BB962C8B-B14F-4D97-AF65-F5344CB8AC3E}">
        <p14:creationId xmlns:p14="http://schemas.microsoft.com/office/powerpoint/2010/main" val="36916651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4A4D17DE-A946-F600-3124-66B2ECFD6D6A}"/>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68F2FCA6-05AD-2D0C-D9CF-BE64E0AE9F20}"/>
              </a:ext>
            </a:extLst>
          </p:cNvPr>
          <p:cNvSpPr txBox="1"/>
          <p:nvPr/>
        </p:nvSpPr>
        <p:spPr>
          <a:xfrm>
            <a:off x="4219948" y="206512"/>
            <a:ext cx="4001845" cy="707886"/>
          </a:xfrm>
          <a:prstGeom prst="rect">
            <a:avLst/>
          </a:prstGeom>
          <a:noFill/>
        </p:spPr>
        <p:txBody>
          <a:bodyPr wrap="square" rtlCol="0">
            <a:spAutoFit/>
          </a:bodyPr>
          <a:lstStyle/>
          <a:p>
            <a:r>
              <a:rPr lang="en-IN" sz="4000" b="1"/>
              <a:t>DASHBOARDS</a:t>
            </a:r>
            <a:endParaRPr lang="en-IN" sz="4000" b="1" dirty="0"/>
          </a:p>
        </p:txBody>
      </p:sp>
      <p:pic>
        <p:nvPicPr>
          <p:cNvPr id="2" name="Picture 1">
            <a:extLst>
              <a:ext uri="{FF2B5EF4-FFF2-40B4-BE49-F238E27FC236}">
                <a16:creationId xmlns:a16="http://schemas.microsoft.com/office/drawing/2014/main" id="{2477B70B-5D49-6F99-36F1-10C39930E9F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76300" y="2054710"/>
            <a:ext cx="5744210" cy="4421392"/>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6265C6CA-7175-63D3-291C-D5CAF67239D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20870" y="2054710"/>
            <a:ext cx="5756910" cy="442139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383314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D10A52A2-A93D-CD4F-A1CF-6D1E4839FB35}"/>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0A3D6ECE-A7CE-9F20-6CCE-843644B44AAD}"/>
              </a:ext>
            </a:extLst>
          </p:cNvPr>
          <p:cNvSpPr txBox="1"/>
          <p:nvPr/>
        </p:nvSpPr>
        <p:spPr>
          <a:xfrm>
            <a:off x="4219948" y="206512"/>
            <a:ext cx="4001845" cy="707886"/>
          </a:xfrm>
          <a:prstGeom prst="rect">
            <a:avLst/>
          </a:prstGeom>
          <a:noFill/>
        </p:spPr>
        <p:txBody>
          <a:bodyPr wrap="square" rtlCol="0">
            <a:spAutoFit/>
          </a:bodyPr>
          <a:lstStyle/>
          <a:p>
            <a:r>
              <a:rPr lang="en-IN" sz="4000" b="1"/>
              <a:t>DASHBOARDS</a:t>
            </a:r>
            <a:endParaRPr lang="en-IN" sz="4000" b="1" dirty="0"/>
          </a:p>
        </p:txBody>
      </p:sp>
      <p:pic>
        <p:nvPicPr>
          <p:cNvPr id="2" name="Picture 1">
            <a:extLst>
              <a:ext uri="{FF2B5EF4-FFF2-40B4-BE49-F238E27FC236}">
                <a16:creationId xmlns:a16="http://schemas.microsoft.com/office/drawing/2014/main" id="{1A5564AB-55B9-7906-20BD-9D658293BDBC}"/>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281" y="2054710"/>
            <a:ext cx="5731510" cy="4421393"/>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A7B5CF44-93A8-BECA-E330-60A8D8F8284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87209" y="2054710"/>
            <a:ext cx="5731510" cy="4421393"/>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184548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a:extLst>
            <a:ext uri="{FF2B5EF4-FFF2-40B4-BE49-F238E27FC236}">
              <a16:creationId xmlns:a16="http://schemas.microsoft.com/office/drawing/2014/main" id="{BFFC90BD-8EE8-59A7-C17E-2D817EB650CA}"/>
            </a:ext>
          </a:extLst>
        </p:cNvPr>
        <p:cNvGrpSpPr/>
        <p:nvPr/>
      </p:nvGrpSpPr>
      <p:grpSpPr>
        <a:xfrm>
          <a:off x="0" y="0"/>
          <a:ext cx="0" cy="0"/>
          <a:chOff x="0" y="0"/>
          <a:chExt cx="0" cy="0"/>
        </a:xfrm>
      </p:grpSpPr>
      <p:sp>
        <p:nvSpPr>
          <p:cNvPr id="13" name="TextBox 12">
            <a:extLst>
              <a:ext uri="{FF2B5EF4-FFF2-40B4-BE49-F238E27FC236}">
                <a16:creationId xmlns:a16="http://schemas.microsoft.com/office/drawing/2014/main" id="{89F9CC88-1619-FFF2-47EC-53818B040435}"/>
              </a:ext>
            </a:extLst>
          </p:cNvPr>
          <p:cNvSpPr txBox="1"/>
          <p:nvPr/>
        </p:nvSpPr>
        <p:spPr>
          <a:xfrm>
            <a:off x="4219948" y="206512"/>
            <a:ext cx="4001845" cy="707886"/>
          </a:xfrm>
          <a:prstGeom prst="rect">
            <a:avLst/>
          </a:prstGeom>
          <a:noFill/>
        </p:spPr>
        <p:txBody>
          <a:bodyPr wrap="square" rtlCol="0">
            <a:spAutoFit/>
          </a:bodyPr>
          <a:lstStyle/>
          <a:p>
            <a:r>
              <a:rPr lang="en-IN" sz="4000" b="1"/>
              <a:t>DASHBOARDS</a:t>
            </a:r>
            <a:endParaRPr lang="en-IN" sz="4000" b="1" dirty="0"/>
          </a:p>
        </p:txBody>
      </p:sp>
      <p:pic>
        <p:nvPicPr>
          <p:cNvPr id="4" name="Picture 3">
            <a:extLst>
              <a:ext uri="{FF2B5EF4-FFF2-40B4-BE49-F238E27FC236}">
                <a16:creationId xmlns:a16="http://schemas.microsoft.com/office/drawing/2014/main" id="{2E7D1C7E-4872-B826-60DC-D9027538DE8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25927" y="974709"/>
            <a:ext cx="9399564" cy="528624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3768237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EF1C26-EB68-C8F3-2D09-F118665E0A1C}"/>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4E1CACD8-BC6E-C128-6EDE-43246D173C12}"/>
              </a:ext>
            </a:extLst>
          </p:cNvPr>
          <p:cNvSpPr>
            <a:spLocks noGrp="1"/>
          </p:cNvSpPr>
          <p:nvPr>
            <p:ph type="ctrTitle"/>
          </p:nvPr>
        </p:nvSpPr>
        <p:spPr>
          <a:xfrm>
            <a:off x="3847923" y="361805"/>
            <a:ext cx="7103362" cy="555489"/>
          </a:xfrm>
        </p:spPr>
        <p:txBody>
          <a:bodyPr/>
          <a:lstStyle/>
          <a:p>
            <a:r>
              <a:rPr lang="en-IN" sz="3200" b="1" dirty="0"/>
              <a:t>KEY INSIGHTS </a:t>
            </a:r>
            <a:endParaRPr lang="en-IN" sz="3200" dirty="0"/>
          </a:p>
        </p:txBody>
      </p:sp>
      <p:pic>
        <p:nvPicPr>
          <p:cNvPr id="20" name="Graphic 19">
            <a:extLst>
              <a:ext uri="{FF2B5EF4-FFF2-40B4-BE49-F238E27FC236}">
                <a16:creationId xmlns:a16="http://schemas.microsoft.com/office/drawing/2014/main" id="{241060E3-E89A-3460-F865-59DFA115BD82}"/>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3877279E-A2EF-45AB-EE1E-247B2EF046E3}"/>
              </a:ext>
            </a:extLst>
          </p:cNvPr>
          <p:cNvSpPr>
            <a:spLocks noGrp="1"/>
          </p:cNvSpPr>
          <p:nvPr>
            <p:ph type="body" sz="quarter" idx="13"/>
          </p:nvPr>
        </p:nvSpPr>
        <p:spPr>
          <a:xfrm>
            <a:off x="710005" y="1011219"/>
            <a:ext cx="11263256" cy="5583219"/>
          </a:xfrm>
        </p:spPr>
        <p:txBody>
          <a:bodyPr>
            <a:normAutofit/>
          </a:bodyPr>
          <a:lstStyle/>
          <a:p>
            <a:r>
              <a:rPr lang="en-IN" sz="2000" dirty="0"/>
              <a:t>The </a:t>
            </a:r>
            <a:r>
              <a:rPr lang="en-IN" sz="2000" b="1" dirty="0"/>
              <a:t>Food Trend Analysis Dashboard</a:t>
            </a:r>
            <a:r>
              <a:rPr lang="en-IN" sz="2000" dirty="0"/>
              <a:t> offers a multifaceted understanding of customer behavior, market patterns, and business performance within the Food &amp; Beverage (F&amp;B) sector. Using data from multiple platforms, regions, and food categories, the analysis uncovers critical insights that can shape future decision-making for businesses in this domain.</a:t>
            </a:r>
          </a:p>
          <a:p>
            <a:pPr marL="342900" lvl="0" indent="-342900">
              <a:buFont typeface="Wingdings" panose="05000000000000000000" pitchFamily="2" charset="2"/>
              <a:buChar char="v"/>
            </a:pPr>
            <a:r>
              <a:rPr lang="en-IN" sz="2000" b="1" dirty="0"/>
              <a:t>Customer Preferences and Demand Trends:</a:t>
            </a:r>
            <a:br>
              <a:rPr lang="en-IN" sz="2000" dirty="0"/>
            </a:br>
            <a:r>
              <a:rPr lang="en-IN" sz="2000" dirty="0"/>
              <a:t>The analysis indicates that fast food and desserts are the most frequently ordered categories, driven by urban consumers seeking convenience and indulgence. Beverages maintain consistent demand across all seasons, highlighting their stability as a product segment.</a:t>
            </a:r>
            <a:br>
              <a:rPr lang="en-IN" sz="2000" dirty="0"/>
            </a:br>
            <a:r>
              <a:rPr lang="en-IN" sz="2000" dirty="0"/>
              <a:t>Young adults (aged 18–35) represent the largest consumer group, showing a preference for online ordering through mobile-based platforms. The average order value is notably higher among professionals residing in metro cities.</a:t>
            </a:r>
          </a:p>
          <a:p>
            <a:pPr marL="342900" lvl="0" indent="-342900">
              <a:buFont typeface="Wingdings" panose="05000000000000000000" pitchFamily="2" charset="2"/>
              <a:buChar char="v"/>
            </a:pPr>
            <a:r>
              <a:rPr lang="en-IN" sz="2000" b="1" dirty="0"/>
              <a:t>Product Performance and Pricing Patterns:</a:t>
            </a:r>
            <a:br>
              <a:rPr lang="en-IN" sz="2000" dirty="0"/>
            </a:br>
            <a:r>
              <a:rPr lang="en-IN" sz="2000" dirty="0"/>
              <a:t>The </a:t>
            </a:r>
            <a:r>
              <a:rPr lang="en-IN" sz="2000" i="1" dirty="0"/>
              <a:t>Product &amp; Menu Insights</a:t>
            </a:r>
            <a:r>
              <a:rPr lang="en-IN" sz="2000" dirty="0"/>
              <a:t> section reveals that items such as burgers, brownies, and biryanis generate the highest revenue. Despite moderate pricing, these items show high order frequency, demonstrating a strong price-demand correlation. Premium categories such as Asian cuisine have fewer orders but higher margins, suggesting a niche yet profitable market.</a:t>
            </a:r>
            <a:br>
              <a:rPr lang="en-IN" sz="2000" dirty="0"/>
            </a:br>
            <a:r>
              <a:rPr lang="en-IN" sz="2000" dirty="0"/>
              <a:t>The dashboard also identifies cross-category relationships—for instance, dessert orders often correlate with beverage purchases, indicating upselling potential.</a:t>
            </a:r>
          </a:p>
          <a:p>
            <a:endParaRPr lang="en-IN" dirty="0"/>
          </a:p>
        </p:txBody>
      </p:sp>
    </p:spTree>
    <p:extLst>
      <p:ext uri="{BB962C8B-B14F-4D97-AF65-F5344CB8AC3E}">
        <p14:creationId xmlns:p14="http://schemas.microsoft.com/office/powerpoint/2010/main" val="32142842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6DE6F3-7407-A48F-F2B0-0F86FDEABB5B}"/>
            </a:ext>
          </a:extLst>
        </p:cNvPr>
        <p:cNvGrpSpPr/>
        <p:nvPr/>
      </p:nvGrpSpPr>
      <p:grpSpPr>
        <a:xfrm>
          <a:off x="0" y="0"/>
          <a:ext cx="0" cy="0"/>
          <a:chOff x="0" y="0"/>
          <a:chExt cx="0" cy="0"/>
        </a:xfrm>
      </p:grpSpPr>
      <p:pic>
        <p:nvPicPr>
          <p:cNvPr id="20" name="Graphic 19">
            <a:extLst>
              <a:ext uri="{FF2B5EF4-FFF2-40B4-BE49-F238E27FC236}">
                <a16:creationId xmlns:a16="http://schemas.microsoft.com/office/drawing/2014/main" id="{789E70EB-DE0F-8159-3B96-A7350F631D2D}"/>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96767F0D-6F35-C4C2-D277-16A1200825FF}"/>
              </a:ext>
            </a:extLst>
          </p:cNvPr>
          <p:cNvSpPr>
            <a:spLocks noGrp="1"/>
          </p:cNvSpPr>
          <p:nvPr>
            <p:ph type="body" sz="quarter" idx="13"/>
          </p:nvPr>
        </p:nvSpPr>
        <p:spPr>
          <a:xfrm>
            <a:off x="1237129" y="441065"/>
            <a:ext cx="10736132" cy="6153374"/>
          </a:xfrm>
        </p:spPr>
        <p:txBody>
          <a:bodyPr>
            <a:normAutofit/>
          </a:bodyPr>
          <a:lstStyle/>
          <a:p>
            <a:pPr marL="342900" lvl="0" indent="-342900">
              <a:buFont typeface="Wingdings" panose="05000000000000000000" pitchFamily="2" charset="2"/>
              <a:buChar char="v"/>
            </a:pPr>
            <a:r>
              <a:rPr lang="en-IN" sz="2000" b="1" dirty="0"/>
              <a:t>Regional and Platform Analysis:</a:t>
            </a:r>
            <a:br>
              <a:rPr lang="en-IN" sz="2000" dirty="0"/>
            </a:br>
            <a:r>
              <a:rPr lang="en-IN" sz="2000" dirty="0"/>
              <a:t>Regional insights highlight that the </a:t>
            </a:r>
            <a:r>
              <a:rPr lang="en-IN" sz="2000" b="1" dirty="0"/>
              <a:t>North and West zones</a:t>
            </a:r>
            <a:r>
              <a:rPr lang="en-IN" sz="2000" dirty="0"/>
              <a:t> dominate in total revenue contribution. Metro cities like </a:t>
            </a:r>
            <a:r>
              <a:rPr lang="en-IN" sz="2000" b="1" dirty="0"/>
              <a:t>Delhi, Mumbai, and Bengaluru</a:t>
            </a:r>
            <a:r>
              <a:rPr lang="en-IN" sz="2000" dirty="0"/>
              <a:t> show the highest order volumes, while smaller cities display growing engagement with wallet-based and online payments.</a:t>
            </a:r>
            <a:br>
              <a:rPr lang="en-IN" sz="2000" dirty="0"/>
            </a:br>
            <a:r>
              <a:rPr lang="en-IN" sz="2000" dirty="0"/>
              <a:t>Among delivery platforms, </a:t>
            </a:r>
            <a:r>
              <a:rPr lang="en-IN" sz="2000" b="1" dirty="0"/>
              <a:t>Swiggy and Zomato collectively account for nearly 80% of the total sales</a:t>
            </a:r>
            <a:r>
              <a:rPr lang="en-IN" sz="2000" dirty="0"/>
              <a:t>, but the performance varies by region—Zomato leads in metro areas while Swiggy performs better in suburban zones.</a:t>
            </a:r>
          </a:p>
          <a:p>
            <a:pPr marL="342900" lvl="0" indent="-342900">
              <a:buFont typeface="Wingdings" panose="05000000000000000000" pitchFamily="2" charset="2"/>
              <a:buChar char="v"/>
            </a:pPr>
            <a:r>
              <a:rPr lang="en-IN" sz="2000" b="1" dirty="0"/>
              <a:t>Temporal and Seasonal Trends:</a:t>
            </a:r>
            <a:br>
              <a:rPr lang="en-IN" sz="2000" dirty="0"/>
            </a:br>
            <a:r>
              <a:rPr lang="en-IN" sz="2000" dirty="0"/>
              <a:t>The time-based analysis shows clear ordering peaks during </a:t>
            </a:r>
            <a:r>
              <a:rPr lang="en-IN" sz="2000" b="1" dirty="0"/>
              <a:t>weekends and evenings</a:t>
            </a:r>
            <a:r>
              <a:rPr lang="en-IN" sz="2000" dirty="0"/>
              <a:t>, aligning with leisure and family dining </a:t>
            </a:r>
            <a:r>
              <a:rPr lang="en-IN" sz="2000" dirty="0" err="1"/>
              <a:t>behavior</a:t>
            </a:r>
            <a:r>
              <a:rPr lang="en-IN" sz="2000" dirty="0"/>
              <a:t>. Seasonal variation indicates that desserts and beverages are more popular in summer, while fast food and Indian cuisine dominate in winter months.</a:t>
            </a:r>
            <a:br>
              <a:rPr lang="en-IN" sz="2000" dirty="0"/>
            </a:br>
            <a:r>
              <a:rPr lang="en-IN" sz="2000" dirty="0"/>
              <a:t>The line and area charts emphasize how promotional offers and festive seasons significantly influence purchase frequency and category preference.</a:t>
            </a:r>
          </a:p>
          <a:p>
            <a:pPr marL="342900" lvl="0" indent="-342900">
              <a:buFont typeface="Wingdings" panose="05000000000000000000" pitchFamily="2" charset="2"/>
              <a:buChar char="v"/>
            </a:pPr>
            <a:r>
              <a:rPr lang="en-IN" sz="2000" b="1" dirty="0"/>
              <a:t>Operational and Marketing Insights:</a:t>
            </a:r>
            <a:br>
              <a:rPr lang="en-IN" sz="2000" dirty="0"/>
            </a:br>
            <a:r>
              <a:rPr lang="en-IN" sz="2000" dirty="0"/>
              <a:t>The dashboard highlights the impact of </a:t>
            </a:r>
            <a:r>
              <a:rPr lang="en-IN" sz="2000" b="1" dirty="0"/>
              <a:t>discount strategies</a:t>
            </a:r>
            <a:r>
              <a:rPr lang="en-IN" sz="2000" dirty="0"/>
              <a:t> on driving order volume. Average discounts between 10–15% show a strong positive effect on both order count and customer retention. Moreover, customer ratings correlate with repeat purchase frequency, emphasizing the importance of product quality and service consistency.</a:t>
            </a:r>
          </a:p>
          <a:p>
            <a:r>
              <a:rPr lang="en-IN" sz="2000" dirty="0"/>
              <a:t>Overall, these insights provide a clear understanding of how </a:t>
            </a:r>
            <a:r>
              <a:rPr lang="en-IN" sz="2000" b="1" dirty="0"/>
              <a:t>menu diversity, pricing, marketing, and customer experience</a:t>
            </a:r>
            <a:r>
              <a:rPr lang="en-IN" sz="2000" dirty="0"/>
              <a:t> collectively shape business success in the competitive F&amp;B marketplace.</a:t>
            </a:r>
          </a:p>
          <a:p>
            <a:endParaRPr lang="en-IN" dirty="0"/>
          </a:p>
        </p:txBody>
      </p:sp>
    </p:spTree>
    <p:extLst>
      <p:ext uri="{BB962C8B-B14F-4D97-AF65-F5344CB8AC3E}">
        <p14:creationId xmlns:p14="http://schemas.microsoft.com/office/powerpoint/2010/main" val="1371881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75E79-F321-FEA2-6490-6B1D5AA1ADB1}"/>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77A1FD93-AAC9-E856-D78F-9B237AE52BAA}"/>
              </a:ext>
            </a:extLst>
          </p:cNvPr>
          <p:cNvSpPr>
            <a:spLocks noGrp="1"/>
          </p:cNvSpPr>
          <p:nvPr>
            <p:ph type="ctrTitle"/>
          </p:nvPr>
        </p:nvSpPr>
        <p:spPr>
          <a:xfrm>
            <a:off x="3847923" y="361805"/>
            <a:ext cx="7103362" cy="555489"/>
          </a:xfrm>
        </p:spPr>
        <p:txBody>
          <a:bodyPr/>
          <a:lstStyle/>
          <a:p>
            <a:r>
              <a:rPr lang="en-IN" sz="3200" b="1" dirty="0"/>
              <a:t>FUTURE INSIGHTS </a:t>
            </a:r>
            <a:endParaRPr lang="en-IN" sz="3200" dirty="0"/>
          </a:p>
        </p:txBody>
      </p:sp>
      <p:sp>
        <p:nvSpPr>
          <p:cNvPr id="19" name="Text Placeholder 18">
            <a:extLst>
              <a:ext uri="{FF2B5EF4-FFF2-40B4-BE49-F238E27FC236}">
                <a16:creationId xmlns:a16="http://schemas.microsoft.com/office/drawing/2014/main" id="{51DA1FCF-F0EE-C3A3-A070-44771703E705}"/>
              </a:ext>
            </a:extLst>
          </p:cNvPr>
          <p:cNvSpPr>
            <a:spLocks noGrp="1"/>
          </p:cNvSpPr>
          <p:nvPr>
            <p:ph type="body" sz="quarter" idx="13"/>
          </p:nvPr>
        </p:nvSpPr>
        <p:spPr>
          <a:xfrm>
            <a:off x="710005" y="1011219"/>
            <a:ext cx="11263256" cy="5583219"/>
          </a:xfrm>
        </p:spPr>
        <p:txBody>
          <a:bodyPr>
            <a:normAutofit lnSpcReduction="10000"/>
          </a:bodyPr>
          <a:lstStyle/>
          <a:p>
            <a:r>
              <a:rPr lang="en-IN" sz="2000" dirty="0"/>
              <a:t>The </a:t>
            </a:r>
            <a:r>
              <a:rPr lang="en-IN" sz="2000" i="1" dirty="0"/>
              <a:t>Future Insights</a:t>
            </a:r>
            <a:r>
              <a:rPr lang="en-IN" sz="2000" dirty="0"/>
              <a:t> section leverages Power BI’s predictive capabilities and analytical reasoning to provide forward-looking observations and business recommendations that can optimize growth and profitability.</a:t>
            </a:r>
          </a:p>
          <a:p>
            <a:pPr marL="342900" lvl="0" indent="-342900">
              <a:buFont typeface="Wingdings" panose="05000000000000000000" pitchFamily="2" charset="2"/>
              <a:buChar char="v"/>
            </a:pPr>
            <a:r>
              <a:rPr lang="en-IN" sz="2400" b="1" dirty="0"/>
              <a:t>Forecasting Customer Demand:</a:t>
            </a:r>
            <a:br>
              <a:rPr lang="en-IN" sz="2000" dirty="0"/>
            </a:br>
            <a:r>
              <a:rPr lang="en-IN" sz="2000" dirty="0"/>
              <a:t>Predictive analysis indicates a </a:t>
            </a:r>
            <a:r>
              <a:rPr lang="en-IN" sz="2000" b="1" dirty="0"/>
              <a:t>10–12% projected growth</a:t>
            </a:r>
            <a:r>
              <a:rPr lang="en-IN" sz="2000" dirty="0"/>
              <a:t> in beverage and fast-food categories during the next quarter. Seasonal forecasting suggests that promotional campaigns aligned with festivals or summer months can significantly boost order volumes.</a:t>
            </a:r>
          </a:p>
          <a:p>
            <a:pPr lvl="0"/>
            <a:endParaRPr lang="en-IN" sz="2000" dirty="0"/>
          </a:p>
          <a:p>
            <a:pPr marL="342900" lvl="0" indent="-342900">
              <a:buFont typeface="Wingdings" panose="05000000000000000000" pitchFamily="2" charset="2"/>
              <a:buChar char="v"/>
            </a:pPr>
            <a:r>
              <a:rPr lang="en-IN" sz="2400" b="1" dirty="0"/>
              <a:t>Strategic Recommendations:</a:t>
            </a:r>
          </a:p>
          <a:p>
            <a:pPr lvl="1"/>
            <a:r>
              <a:rPr lang="en-IN" sz="2000" b="1" dirty="0"/>
              <a:t>Enhance Digital Engagement:</a:t>
            </a:r>
            <a:r>
              <a:rPr lang="en-IN" sz="2000" dirty="0"/>
              <a:t> Introduce personalized offers through app notifications and loyalty programs to maintain customer retention.</a:t>
            </a:r>
          </a:p>
          <a:p>
            <a:pPr lvl="1"/>
            <a:r>
              <a:rPr lang="en-IN" sz="2000" b="1" dirty="0"/>
              <a:t>Diversify Menu Options:</a:t>
            </a:r>
            <a:r>
              <a:rPr lang="en-IN" sz="2000" dirty="0"/>
              <a:t> Introduce healthy alternatives and fusion cuisines to appeal to emerging health-conscious consumers.</a:t>
            </a:r>
          </a:p>
          <a:p>
            <a:pPr lvl="1"/>
            <a:r>
              <a:rPr lang="en-IN" sz="2000" b="1" dirty="0"/>
              <a:t>Optimize Pricing and Discounts:</a:t>
            </a:r>
            <a:r>
              <a:rPr lang="en-IN" sz="2000" dirty="0"/>
              <a:t> Implement region-specific dynamic pricing and limited-time discounts to maintain competitiveness.</a:t>
            </a:r>
          </a:p>
          <a:p>
            <a:pPr lvl="1"/>
            <a:r>
              <a:rPr lang="en-IN" sz="2000" b="1" dirty="0"/>
              <a:t>Focus on Underperforming Regions:</a:t>
            </a:r>
            <a:r>
              <a:rPr lang="en-IN" sz="2000" dirty="0"/>
              <a:t> Launch targeted ad campaigns and delivery partnerships in low-revenue zones to balance market distribution.</a:t>
            </a:r>
          </a:p>
          <a:p>
            <a:pPr lvl="1"/>
            <a:r>
              <a:rPr lang="en-IN" sz="2000" b="1" dirty="0"/>
              <a:t>Sustainability Initiatives:</a:t>
            </a:r>
            <a:r>
              <a:rPr lang="en-IN" sz="2000" dirty="0"/>
              <a:t> Highlight eco-friendly packaging and sustainable sourcing as key differentiators in urban markets.</a:t>
            </a:r>
          </a:p>
          <a:p>
            <a:endParaRPr lang="en-IN" dirty="0"/>
          </a:p>
        </p:txBody>
      </p:sp>
    </p:spTree>
    <p:extLst>
      <p:ext uri="{BB962C8B-B14F-4D97-AF65-F5344CB8AC3E}">
        <p14:creationId xmlns:p14="http://schemas.microsoft.com/office/powerpoint/2010/main" val="226589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CEF56-A572-C187-93F0-4D67964DA8ED}"/>
              </a:ext>
            </a:extLst>
          </p:cNvPr>
          <p:cNvSpPr>
            <a:spLocks noGrp="1"/>
          </p:cNvSpPr>
          <p:nvPr>
            <p:ph type="ctrTitle"/>
          </p:nvPr>
        </p:nvSpPr>
        <p:spPr>
          <a:xfrm>
            <a:off x="547627" y="527125"/>
            <a:ext cx="5024521" cy="978946"/>
          </a:xfrm>
        </p:spPr>
        <p:txBody>
          <a:bodyPr anchor="t"/>
          <a:lstStyle/>
          <a:p>
            <a:r>
              <a:rPr lang="en-US" dirty="0"/>
              <a:t>Introduction</a:t>
            </a:r>
          </a:p>
        </p:txBody>
      </p:sp>
      <p:sp>
        <p:nvSpPr>
          <p:cNvPr id="13" name="Rectangle 3">
            <a:extLst>
              <a:ext uri="{FF2B5EF4-FFF2-40B4-BE49-F238E27FC236}">
                <a16:creationId xmlns:a16="http://schemas.microsoft.com/office/drawing/2014/main" id="{CB1BC02D-824D-17CE-02CA-E45CAC0ABC92}"/>
              </a:ext>
            </a:extLst>
          </p:cNvPr>
          <p:cNvSpPr>
            <a:spLocks noChangeArrowheads="1"/>
          </p:cNvSpPr>
          <p:nvPr/>
        </p:nvSpPr>
        <p:spPr bwMode="auto">
          <a:xfrm>
            <a:off x="731521" y="2063891"/>
            <a:ext cx="9849935"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000" b="0" i="0" u="none" strike="noStrike" cap="none" normalizeH="0" baseline="0" dirty="0">
                <a:ln>
                  <a:noFill/>
                </a:ln>
                <a:solidFill>
                  <a:schemeClr val="tx1"/>
                </a:solidFill>
                <a:effectLst/>
                <a:latin typeface="Arial" panose="020B0604020202020204" pitchFamily="34" charset="0"/>
              </a:rPr>
              <a:t>The F&amp;B industry has transformed rapidly due to:</a:t>
            </a:r>
          </a:p>
          <a:p>
            <a:pPr lvl="0" eaLnBrk="0" fontAlgn="base" hangingPunct="0">
              <a:spcBef>
                <a:spcPct val="0"/>
              </a:spcBef>
              <a:spcAft>
                <a:spcPct val="0"/>
              </a:spcAft>
            </a:pPr>
            <a:endParaRPr lang="en-US" altLang="en-US" sz="2000" dirty="0">
              <a:latin typeface="Arial" panose="020B0604020202020204" pitchFamily="34" charset="0"/>
            </a:endParaRPr>
          </a:p>
          <a:p>
            <a:pPr lvl="0" eaLnBrk="0" fontAlgn="base" hangingPunct="0">
              <a:spcBef>
                <a:spcPct val="0"/>
              </a:spcBef>
              <a:spcAft>
                <a:spcPct val="0"/>
              </a:spcAft>
              <a:buFontTx/>
              <a:buChar char="•"/>
            </a:pPr>
            <a:r>
              <a:rPr lang="en-US" altLang="en-US" sz="2000" dirty="0">
                <a:latin typeface="Arial" panose="020B0604020202020204" pitchFamily="34" charset="0"/>
              </a:rPr>
              <a:t>         Online food delivery platforms</a:t>
            </a: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         Digital payments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Arial" panose="020B0604020202020204" pitchFamily="34" charset="0"/>
              </a:rPr>
              <a:t>         Data-driven decision making</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000" b="0" i="0" u="none" strike="noStrike" cap="none" normalizeH="0" baseline="0" dirty="0">
                <a:ln>
                  <a:noFill/>
                </a:ln>
                <a:solidFill>
                  <a:schemeClr val="tx1"/>
                </a:solidFill>
                <a:effectLst/>
                <a:latin typeface="Arial" panose="020B0604020202020204" pitchFamily="34" charset="0"/>
              </a:rPr>
              <a:t>Changing lifestyles and technology have influenced </a:t>
            </a:r>
            <a:r>
              <a:rPr kumimoji="0" lang="en-US" altLang="en-US" sz="2000" b="1" i="0" u="none" strike="noStrike" cap="none" normalizeH="0" baseline="0" dirty="0">
                <a:ln>
                  <a:noFill/>
                </a:ln>
                <a:solidFill>
                  <a:schemeClr val="tx1"/>
                </a:solidFill>
                <a:effectLst/>
                <a:latin typeface="Arial" panose="020B0604020202020204" pitchFamily="34" charset="0"/>
              </a:rPr>
              <a:t>how, what, and when</a:t>
            </a:r>
            <a:r>
              <a:rPr kumimoji="0" lang="en-US" altLang="en-US" sz="2000" b="0" i="0" u="none" strike="noStrike" cap="none" normalizeH="0" baseline="0" dirty="0">
                <a:ln>
                  <a:noFill/>
                </a:ln>
                <a:solidFill>
                  <a:schemeClr val="tx1"/>
                </a:solidFill>
                <a:effectLst/>
                <a:latin typeface="Arial" panose="020B0604020202020204" pitchFamily="34" charset="0"/>
              </a:rPr>
              <a:t> customers order.</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000" b="0" i="0" u="none" strike="noStrike" cap="none" normalizeH="0" baseline="0" dirty="0">
                <a:ln>
                  <a:noFill/>
                </a:ln>
                <a:solidFill>
                  <a:schemeClr val="tx1"/>
                </a:solidFill>
                <a:effectLst/>
                <a:latin typeface="Arial" panose="020B0604020202020204" pitchFamily="34" charset="0"/>
              </a:rPr>
              <a:t>Understanding customer behavior is </a:t>
            </a:r>
            <a:r>
              <a:rPr kumimoji="0" lang="en-US" altLang="en-US" sz="2000" b="1" i="0" u="none" strike="noStrike" cap="none" normalizeH="0" baseline="0" dirty="0">
                <a:ln>
                  <a:noFill/>
                </a:ln>
                <a:solidFill>
                  <a:schemeClr val="tx1"/>
                </a:solidFill>
                <a:effectLst/>
                <a:latin typeface="Arial" panose="020B0604020202020204" pitchFamily="34" charset="0"/>
              </a:rPr>
              <a:t>crucial for competitiveness</a:t>
            </a:r>
            <a:r>
              <a:rPr kumimoji="0" lang="en-US" altLang="en-US" sz="2000" b="0" i="0" u="none" strike="noStrike" cap="none" normalizeH="0" baseline="0" dirty="0">
                <a:ln>
                  <a:noFill/>
                </a:ln>
                <a:solidFill>
                  <a:schemeClr val="tx1"/>
                </a:solidFill>
                <a:effectLst/>
                <a:latin typeface="Arial" panose="020B0604020202020204" pitchFamily="34" charset="0"/>
              </a:rPr>
              <a:t> and strategic planning.</a:t>
            </a:r>
          </a:p>
        </p:txBody>
      </p:sp>
    </p:spTree>
    <p:extLst>
      <p:ext uri="{BB962C8B-B14F-4D97-AF65-F5344CB8AC3E}">
        <p14:creationId xmlns:p14="http://schemas.microsoft.com/office/powerpoint/2010/main" val="38457463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8ECD56-B97C-BD07-CFD8-D3BBDF90A434}"/>
            </a:ext>
          </a:extLst>
        </p:cNvPr>
        <p:cNvGrpSpPr/>
        <p:nvPr/>
      </p:nvGrpSpPr>
      <p:grpSpPr>
        <a:xfrm>
          <a:off x="0" y="0"/>
          <a:ext cx="0" cy="0"/>
          <a:chOff x="0" y="0"/>
          <a:chExt cx="0" cy="0"/>
        </a:xfrm>
      </p:grpSpPr>
      <p:pic>
        <p:nvPicPr>
          <p:cNvPr id="20" name="Graphic 19">
            <a:extLst>
              <a:ext uri="{FF2B5EF4-FFF2-40B4-BE49-F238E27FC236}">
                <a16:creationId xmlns:a16="http://schemas.microsoft.com/office/drawing/2014/main" id="{C9D35C98-094F-B210-0119-2E74A7BB3BC2}"/>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7CF3A2C5-5C39-A028-D348-9C30FCAB6225}"/>
              </a:ext>
            </a:extLst>
          </p:cNvPr>
          <p:cNvSpPr>
            <a:spLocks noGrp="1"/>
          </p:cNvSpPr>
          <p:nvPr>
            <p:ph type="body" sz="quarter" idx="13"/>
          </p:nvPr>
        </p:nvSpPr>
        <p:spPr>
          <a:xfrm>
            <a:off x="1108038" y="796066"/>
            <a:ext cx="10757647" cy="6938683"/>
          </a:xfrm>
        </p:spPr>
        <p:txBody>
          <a:bodyPr>
            <a:normAutofit/>
          </a:bodyPr>
          <a:lstStyle/>
          <a:p>
            <a:pPr marL="342900" lvl="0" indent="-342900">
              <a:buFont typeface="Wingdings" panose="05000000000000000000" pitchFamily="2" charset="2"/>
              <a:buChar char="v"/>
            </a:pPr>
            <a:r>
              <a:rPr lang="en-IN" sz="2400" b="1" dirty="0"/>
              <a:t>Platform Strategy and Operational Improvement:\</a:t>
            </a:r>
          </a:p>
          <a:p>
            <a:pPr lvl="0"/>
            <a:br>
              <a:rPr lang="en-IN" sz="2400" dirty="0"/>
            </a:br>
            <a:r>
              <a:rPr lang="en-IN" sz="2400" dirty="0"/>
              <a:t>Swiggy and Zomato should collaborate with restaurant partners to improve delivery times and customer satisfaction ratings. Power BI’s forecasting charts reveal that platforms focusing on </a:t>
            </a:r>
            <a:r>
              <a:rPr lang="en-IN" sz="2400" b="1" dirty="0"/>
              <a:t>faster delivery and superior app experience</a:t>
            </a:r>
            <a:r>
              <a:rPr lang="en-IN" sz="2400" dirty="0"/>
              <a:t> show a direct impact on order recurrence and rating improvement.</a:t>
            </a:r>
          </a:p>
          <a:p>
            <a:pPr lvl="0"/>
            <a:endParaRPr lang="en-IN" sz="2400" dirty="0"/>
          </a:p>
          <a:p>
            <a:pPr marL="342900" lvl="0" indent="-342900">
              <a:buFont typeface="Wingdings" panose="05000000000000000000" pitchFamily="2" charset="2"/>
              <a:buChar char="v"/>
            </a:pPr>
            <a:r>
              <a:rPr lang="en-IN" sz="2400" b="1" dirty="0"/>
              <a:t>Performance Optimization through Data:</a:t>
            </a:r>
          </a:p>
          <a:p>
            <a:pPr lvl="0"/>
            <a:br>
              <a:rPr lang="en-IN" sz="2400" dirty="0"/>
            </a:br>
            <a:r>
              <a:rPr lang="en-IN" sz="2400" dirty="0"/>
              <a:t>Businesses can use the KPI and gauge metrics to set </a:t>
            </a:r>
            <a:r>
              <a:rPr lang="en-IN" sz="2400" b="1" dirty="0"/>
              <a:t>target vs. actual performance</a:t>
            </a:r>
            <a:r>
              <a:rPr lang="en-IN" sz="2400" dirty="0"/>
              <a:t> benchmarks for revenue, ratings, and delivery time. Integrating these insights with real-time tracking can enhance decision-making precision and responsiveness.</a:t>
            </a:r>
          </a:p>
          <a:p>
            <a:endParaRPr lang="en-IN" dirty="0"/>
          </a:p>
        </p:txBody>
      </p:sp>
    </p:spTree>
    <p:extLst>
      <p:ext uri="{BB962C8B-B14F-4D97-AF65-F5344CB8AC3E}">
        <p14:creationId xmlns:p14="http://schemas.microsoft.com/office/powerpoint/2010/main" val="2751134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C8D3D8-812F-1810-22B4-AFB0506B7924}"/>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00C4F62A-098F-0D61-9025-E3A0F241FA1C}"/>
              </a:ext>
            </a:extLst>
          </p:cNvPr>
          <p:cNvSpPr>
            <a:spLocks noGrp="1"/>
          </p:cNvSpPr>
          <p:nvPr>
            <p:ph type="ctrTitle"/>
          </p:nvPr>
        </p:nvSpPr>
        <p:spPr>
          <a:xfrm>
            <a:off x="3847923" y="361805"/>
            <a:ext cx="7103362" cy="555489"/>
          </a:xfrm>
        </p:spPr>
        <p:txBody>
          <a:bodyPr/>
          <a:lstStyle/>
          <a:p>
            <a:r>
              <a:rPr lang="en-IN" sz="3200" b="1" dirty="0"/>
              <a:t>Key Recommendations</a:t>
            </a:r>
            <a:endParaRPr lang="en-IN" sz="3200" dirty="0"/>
          </a:p>
        </p:txBody>
      </p:sp>
      <p:sp>
        <p:nvSpPr>
          <p:cNvPr id="19" name="Text Placeholder 18">
            <a:extLst>
              <a:ext uri="{FF2B5EF4-FFF2-40B4-BE49-F238E27FC236}">
                <a16:creationId xmlns:a16="http://schemas.microsoft.com/office/drawing/2014/main" id="{B2C422C2-DC7A-B259-D616-F0F7777B9C96}"/>
              </a:ext>
            </a:extLst>
          </p:cNvPr>
          <p:cNvSpPr>
            <a:spLocks noGrp="1"/>
          </p:cNvSpPr>
          <p:nvPr>
            <p:ph type="body" sz="quarter" idx="13"/>
          </p:nvPr>
        </p:nvSpPr>
        <p:spPr>
          <a:xfrm>
            <a:off x="928744" y="1957892"/>
            <a:ext cx="11263256" cy="5583219"/>
          </a:xfrm>
        </p:spPr>
        <p:txBody>
          <a:bodyPr>
            <a:normAutofit/>
          </a:bodyPr>
          <a:lstStyle/>
          <a:p>
            <a:pPr marL="342900" lvl="0" indent="-342900">
              <a:buFont typeface="Wingdings" panose="05000000000000000000" pitchFamily="2" charset="2"/>
              <a:buChar char="v"/>
            </a:pPr>
            <a:r>
              <a:rPr lang="en-IN" sz="2000" dirty="0"/>
              <a:t>Increase promotional efforts for fast food and beverages during seasonal peaks.</a:t>
            </a:r>
          </a:p>
          <a:p>
            <a:pPr lvl="0"/>
            <a:endParaRPr lang="en-IN" sz="2000" dirty="0"/>
          </a:p>
          <a:p>
            <a:pPr marL="342900" lvl="0" indent="-342900">
              <a:buFont typeface="Wingdings" panose="05000000000000000000" pitchFamily="2" charset="2"/>
              <a:buChar char="v"/>
            </a:pPr>
            <a:r>
              <a:rPr lang="en-IN" sz="2000" dirty="0"/>
              <a:t>Strengthen partnerships with Swiggy in high-performing regions.</a:t>
            </a:r>
          </a:p>
          <a:p>
            <a:pPr lvl="0"/>
            <a:endParaRPr lang="en-IN" sz="2000" dirty="0"/>
          </a:p>
          <a:p>
            <a:pPr marL="342900" lvl="0" indent="-342900">
              <a:buFont typeface="Wingdings" panose="05000000000000000000" pitchFamily="2" charset="2"/>
              <a:buChar char="v"/>
            </a:pPr>
            <a:r>
              <a:rPr lang="en-IN" sz="2000" dirty="0"/>
              <a:t>Launch targeted campaigns in underperforming regions.</a:t>
            </a:r>
          </a:p>
          <a:p>
            <a:pPr lvl="0"/>
            <a:endParaRPr lang="en-IN" sz="2000" dirty="0"/>
          </a:p>
          <a:p>
            <a:pPr marL="342900" lvl="0" indent="-342900">
              <a:buFont typeface="Wingdings" panose="05000000000000000000" pitchFamily="2" charset="2"/>
              <a:buChar char="v"/>
            </a:pPr>
            <a:r>
              <a:rPr lang="en-IN" sz="2000" dirty="0"/>
              <a:t>Enhance digital wallet offers to encourage online payments.</a:t>
            </a:r>
          </a:p>
          <a:p>
            <a:pPr lvl="0"/>
            <a:endParaRPr lang="en-IN" sz="2000" dirty="0"/>
          </a:p>
          <a:p>
            <a:pPr marL="342900" lvl="0" indent="-342900">
              <a:buFont typeface="Wingdings" panose="05000000000000000000" pitchFamily="2" charset="2"/>
              <a:buChar char="v"/>
            </a:pPr>
            <a:r>
              <a:rPr lang="en-IN" sz="2000" dirty="0"/>
              <a:t>Use feedback analytics to improve quality in low-rated product categories.</a:t>
            </a:r>
          </a:p>
          <a:p>
            <a:endParaRPr lang="en-IN" dirty="0"/>
          </a:p>
        </p:txBody>
      </p:sp>
    </p:spTree>
    <p:extLst>
      <p:ext uri="{BB962C8B-B14F-4D97-AF65-F5344CB8AC3E}">
        <p14:creationId xmlns:p14="http://schemas.microsoft.com/office/powerpoint/2010/main" val="1016901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38B446-00F2-6E26-4A30-A99434C12DF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FE30C593-99D5-E0EE-E7D6-7C69EA62891D}"/>
              </a:ext>
            </a:extLst>
          </p:cNvPr>
          <p:cNvSpPr>
            <a:spLocks noGrp="1"/>
          </p:cNvSpPr>
          <p:nvPr>
            <p:ph type="ctrTitle"/>
          </p:nvPr>
        </p:nvSpPr>
        <p:spPr>
          <a:xfrm>
            <a:off x="3847923" y="361805"/>
            <a:ext cx="7103362" cy="555489"/>
          </a:xfrm>
        </p:spPr>
        <p:txBody>
          <a:bodyPr/>
          <a:lstStyle/>
          <a:p>
            <a:r>
              <a:rPr lang="en-IN" sz="3200" dirty="0"/>
              <a:t>CONCLUSION</a:t>
            </a:r>
          </a:p>
        </p:txBody>
      </p:sp>
      <p:sp>
        <p:nvSpPr>
          <p:cNvPr id="5" name="Rectangle 2">
            <a:extLst>
              <a:ext uri="{FF2B5EF4-FFF2-40B4-BE49-F238E27FC236}">
                <a16:creationId xmlns:a16="http://schemas.microsoft.com/office/drawing/2014/main" id="{73A7009C-CC69-D3AE-9E06-74CA32FA79FE}"/>
              </a:ext>
            </a:extLst>
          </p:cNvPr>
          <p:cNvSpPr>
            <a:spLocks noGrp="1" noChangeArrowheads="1"/>
          </p:cNvSpPr>
          <p:nvPr>
            <p:ph type="body" sz="quarter" idx="13"/>
          </p:nvPr>
        </p:nvSpPr>
        <p:spPr bwMode="auto">
          <a:xfrm>
            <a:off x="787101" y="1140883"/>
            <a:ext cx="10617798"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The project </a:t>
            </a:r>
            <a:r>
              <a:rPr kumimoji="0" lang="en-US" altLang="en-US" sz="1800" b="1" i="0" u="none" strike="noStrike" cap="none" normalizeH="0" baseline="0" dirty="0">
                <a:ln>
                  <a:noFill/>
                </a:ln>
                <a:solidFill>
                  <a:schemeClr val="tx1"/>
                </a:solidFill>
                <a:effectLst/>
                <a:latin typeface="Arial" panose="020B0604020202020204" pitchFamily="34" charset="0"/>
              </a:rPr>
              <a:t>“Food Trend Analysis: Customer Behavior and Market Insights”</a:t>
            </a:r>
            <a:r>
              <a:rPr kumimoji="0" lang="en-US" altLang="en-US" sz="1800" b="0" i="0" u="none" strike="noStrike" cap="none" normalizeH="0" baseline="0" dirty="0">
                <a:ln>
                  <a:noFill/>
                </a:ln>
                <a:solidFill>
                  <a:schemeClr val="tx1"/>
                </a:solidFill>
                <a:effectLst/>
                <a:latin typeface="Arial" panose="020B0604020202020204" pitchFamily="34" charset="0"/>
              </a:rPr>
              <a:t> demonstrates how </a:t>
            </a:r>
            <a:r>
              <a:rPr kumimoji="0" lang="en-US" altLang="en-US" sz="1800" b="1" i="0" u="none" strike="noStrike" cap="none" normalizeH="0" baseline="0" dirty="0">
                <a:ln>
                  <a:noFill/>
                </a:ln>
                <a:solidFill>
                  <a:schemeClr val="tx1"/>
                </a:solidFill>
                <a:effectLst/>
                <a:latin typeface="Arial" panose="020B0604020202020204" pitchFamily="34" charset="0"/>
              </a:rPr>
              <a:t>Power BI</a:t>
            </a:r>
            <a:r>
              <a:rPr kumimoji="0" lang="en-US" altLang="en-US" sz="1800" b="0" i="0" u="none" strike="noStrike" cap="none" normalizeH="0" baseline="0" dirty="0">
                <a:ln>
                  <a:noFill/>
                </a:ln>
                <a:solidFill>
                  <a:schemeClr val="tx1"/>
                </a:solidFill>
                <a:effectLst/>
                <a:latin typeface="Arial" panose="020B0604020202020204" pitchFamily="34" charset="0"/>
              </a:rPr>
              <a:t> transforms raw data into actionable business intelligence for the </a:t>
            </a:r>
            <a:r>
              <a:rPr kumimoji="0" lang="en-US" altLang="en-US" sz="1800" b="1" i="0" u="none" strike="noStrike" cap="none" normalizeH="0" baseline="0" dirty="0">
                <a:ln>
                  <a:noFill/>
                </a:ln>
                <a:solidFill>
                  <a:schemeClr val="tx1"/>
                </a:solidFill>
                <a:effectLst/>
                <a:latin typeface="Arial" panose="020B0604020202020204" pitchFamily="34" charset="0"/>
              </a:rPr>
              <a:t>Food &amp; Beverage industry</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Combined analysis of </a:t>
            </a:r>
            <a:r>
              <a:rPr kumimoji="0" lang="en-US" altLang="en-US" sz="1800" b="1" i="0" u="none" strike="noStrike" cap="none" normalizeH="0" baseline="0" dirty="0">
                <a:ln>
                  <a:noFill/>
                </a:ln>
                <a:solidFill>
                  <a:schemeClr val="tx1"/>
                </a:solidFill>
                <a:effectLst/>
                <a:latin typeface="Arial" panose="020B0604020202020204" pitchFamily="34" charset="0"/>
              </a:rPr>
              <a:t>Sales, Customer, Product, Regional, Seasonal, and Forecasting dashboards</a:t>
            </a:r>
            <a:r>
              <a:rPr kumimoji="0" lang="en-US" altLang="en-US" sz="1800" b="0" i="0" u="none" strike="noStrike" cap="none" normalizeH="0" baseline="0" dirty="0">
                <a:ln>
                  <a:noFill/>
                </a:ln>
                <a:solidFill>
                  <a:schemeClr val="tx1"/>
                </a:solidFill>
                <a:effectLst/>
                <a:latin typeface="Arial" panose="020B0604020202020204" pitchFamily="34" charset="0"/>
              </a:rPr>
              <a:t> offers a complete understanding of consumer behavior and business performance.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Insights reveal:</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Fast food &amp; desserts</a:t>
            </a:r>
            <a:r>
              <a:rPr kumimoji="0" lang="en-US" altLang="en-US" sz="1800" b="0" i="0" u="none" strike="noStrike" cap="none" normalizeH="0" baseline="0" dirty="0">
                <a:ln>
                  <a:noFill/>
                </a:ln>
                <a:solidFill>
                  <a:schemeClr val="tx1"/>
                </a:solidFill>
                <a:effectLst/>
                <a:latin typeface="Arial" panose="020B0604020202020204" pitchFamily="34" charset="0"/>
              </a:rPr>
              <a:t> dominate orders.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Beverages</a:t>
            </a:r>
            <a:r>
              <a:rPr kumimoji="0" lang="en-US" altLang="en-US" sz="1800" b="0" i="0" u="none" strike="noStrike" cap="none" normalizeH="0" baseline="0" dirty="0">
                <a:ln>
                  <a:noFill/>
                </a:ln>
                <a:solidFill>
                  <a:schemeClr val="tx1"/>
                </a:solidFill>
                <a:effectLst/>
                <a:latin typeface="Arial" panose="020B0604020202020204" pitchFamily="34" charset="0"/>
              </a:rPr>
              <a:t> show stable year-round demand.</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Swiggy &amp; Zomato</a:t>
            </a:r>
            <a:r>
              <a:rPr kumimoji="0" lang="en-US" altLang="en-US" sz="1800" b="0" i="0" u="none" strike="noStrike" cap="none" normalizeH="0" baseline="0" dirty="0">
                <a:ln>
                  <a:noFill/>
                </a:ln>
                <a:solidFill>
                  <a:schemeClr val="tx1"/>
                </a:solidFill>
                <a:effectLst/>
                <a:latin typeface="Arial" panose="020B0604020202020204" pitchFamily="34" charset="0"/>
              </a:rPr>
              <a:t> contribute ~80% of total revenue.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Digital payments</a:t>
            </a:r>
            <a:r>
              <a:rPr kumimoji="0" lang="en-US" altLang="en-US" sz="1800" b="0" i="0" u="none" strike="noStrike" cap="none" normalizeH="0" baseline="0" dirty="0">
                <a:ln>
                  <a:noFill/>
                </a:ln>
                <a:solidFill>
                  <a:schemeClr val="tx1"/>
                </a:solidFill>
                <a:effectLst/>
                <a:latin typeface="Arial" panose="020B0604020202020204" pitchFamily="34" charset="0"/>
              </a:rPr>
              <a:t> are stronger in urban areas.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  Weekends &amp; festivals</a:t>
            </a:r>
            <a:r>
              <a:rPr kumimoji="0" lang="en-US" altLang="en-US" sz="1800" b="0" i="0" u="none" strike="noStrike" cap="none" normalizeH="0" baseline="0" dirty="0">
                <a:ln>
                  <a:noFill/>
                </a:ln>
                <a:solidFill>
                  <a:schemeClr val="tx1"/>
                </a:solidFill>
                <a:effectLst/>
                <a:latin typeface="Arial" panose="020B0604020202020204" pitchFamily="34" charset="0"/>
              </a:rPr>
              <a:t> see peak engagement.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1" i="0" u="none" strike="noStrike" cap="none" normalizeH="0" baseline="0" dirty="0">
                <a:ln>
                  <a:noFill/>
                </a:ln>
                <a:solidFill>
                  <a:schemeClr val="tx1"/>
                </a:solidFill>
                <a:effectLst/>
                <a:latin typeface="Arial" panose="020B0604020202020204" pitchFamily="34" charset="0"/>
              </a:rPr>
              <a:t>Power BI</a:t>
            </a:r>
            <a:r>
              <a:rPr kumimoji="0" lang="en-US" altLang="en-US" sz="1800" b="0" i="0" u="none" strike="noStrike" cap="none" normalizeH="0" baseline="0" dirty="0">
                <a:ln>
                  <a:noFill/>
                </a:ln>
                <a:solidFill>
                  <a:schemeClr val="tx1"/>
                </a:solidFill>
                <a:effectLst/>
                <a:latin typeface="Arial" panose="020B0604020202020204" pitchFamily="34" charset="0"/>
              </a:rPr>
              <a:t> enabled interactive exploration through slicers, KPIs, and visuals—turning complex data into clear, accessible insights.</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The project highlights how </a:t>
            </a:r>
            <a:r>
              <a:rPr kumimoji="0" lang="en-US" altLang="en-US" sz="1800" b="1" i="0" u="none" strike="noStrike" cap="none" normalizeH="0" baseline="0" dirty="0">
                <a:ln>
                  <a:noFill/>
                </a:ln>
                <a:solidFill>
                  <a:schemeClr val="tx1"/>
                </a:solidFill>
                <a:effectLst/>
                <a:latin typeface="Arial" panose="020B0604020202020204" pitchFamily="34" charset="0"/>
              </a:rPr>
              <a:t>data-driven decisions</a:t>
            </a:r>
            <a:r>
              <a:rPr kumimoji="0" lang="en-US" altLang="en-US" sz="1800" b="0" i="0" u="none" strike="noStrike" cap="none" normalizeH="0" baseline="0" dirty="0">
                <a:ln>
                  <a:noFill/>
                </a:ln>
                <a:solidFill>
                  <a:schemeClr val="tx1"/>
                </a:solidFill>
                <a:effectLst/>
                <a:latin typeface="Arial" panose="020B0604020202020204" pitchFamily="34" charset="0"/>
              </a:rPr>
              <a:t> enhance marketing, product strategy, and operational efficiency.</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Integrating </a:t>
            </a:r>
            <a:r>
              <a:rPr kumimoji="0" lang="en-US" altLang="en-US" sz="1800" b="1" i="0" u="none" strike="noStrike" cap="none" normalizeH="0" baseline="0" dirty="0">
                <a:ln>
                  <a:noFill/>
                </a:ln>
                <a:solidFill>
                  <a:schemeClr val="tx1"/>
                </a:solidFill>
                <a:effectLst/>
                <a:latin typeface="Arial" panose="020B0604020202020204" pitchFamily="34" charset="0"/>
              </a:rPr>
              <a:t>historical and predictive analytics</a:t>
            </a:r>
            <a:r>
              <a:rPr kumimoji="0" lang="en-US" altLang="en-US" sz="1800" b="0" i="0" u="none" strike="noStrike" cap="none" normalizeH="0" baseline="0" dirty="0">
                <a:ln>
                  <a:noFill/>
                </a:ln>
                <a:solidFill>
                  <a:schemeClr val="tx1"/>
                </a:solidFill>
                <a:effectLst/>
                <a:latin typeface="Arial" panose="020B0604020202020204" pitchFamily="34" charset="0"/>
              </a:rPr>
              <a:t> enables proactive business planning and sustainable growth.</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1800" b="0" i="0" u="none" strike="noStrike" cap="none" normalizeH="0" baseline="0" dirty="0">
                <a:ln>
                  <a:noFill/>
                </a:ln>
                <a:solidFill>
                  <a:schemeClr val="tx1"/>
                </a:solidFill>
                <a:effectLst/>
                <a:latin typeface="Arial" panose="020B0604020202020204" pitchFamily="34" charset="0"/>
              </a:rPr>
              <a:t>Overall, the dashboard stands as a </a:t>
            </a:r>
            <a:r>
              <a:rPr kumimoji="0" lang="en-US" altLang="en-US" sz="1800" b="1" i="0" u="none" strike="noStrike" cap="none" normalizeH="0" baseline="0" dirty="0">
                <a:ln>
                  <a:noFill/>
                </a:ln>
                <a:solidFill>
                  <a:schemeClr val="tx1"/>
                </a:solidFill>
                <a:effectLst/>
                <a:latin typeface="Arial" panose="020B0604020202020204" pitchFamily="34" charset="0"/>
              </a:rPr>
              <a:t>strategic decision-support tool</a:t>
            </a:r>
            <a:r>
              <a:rPr kumimoji="0" lang="en-US" altLang="en-US" sz="1800" b="0" i="0" u="none" strike="noStrike" cap="none" normalizeH="0" baseline="0" dirty="0">
                <a:ln>
                  <a:noFill/>
                </a:ln>
                <a:solidFill>
                  <a:schemeClr val="tx1"/>
                </a:solidFill>
                <a:effectLst/>
                <a:latin typeface="Arial" panose="020B0604020202020204" pitchFamily="34" charset="0"/>
              </a:rPr>
              <a:t>—bridging data, analytics, and storytelling to drive long-term success.</a:t>
            </a:r>
          </a:p>
        </p:txBody>
      </p:sp>
    </p:spTree>
    <p:extLst>
      <p:ext uri="{BB962C8B-B14F-4D97-AF65-F5344CB8AC3E}">
        <p14:creationId xmlns:p14="http://schemas.microsoft.com/office/powerpoint/2010/main" val="362155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A79EE1-A540-6BB1-B8EB-C3D061841794}"/>
            </a:ext>
          </a:extLst>
        </p:cNvPr>
        <p:cNvGrpSpPr/>
        <p:nvPr/>
      </p:nvGrpSpPr>
      <p:grpSpPr>
        <a:xfrm>
          <a:off x="0" y="0"/>
          <a:ext cx="0" cy="0"/>
          <a:chOff x="0" y="0"/>
          <a:chExt cx="0" cy="0"/>
        </a:xfrm>
      </p:grpSpPr>
      <p:sp>
        <p:nvSpPr>
          <p:cNvPr id="5" name="Rectangle 2">
            <a:extLst>
              <a:ext uri="{FF2B5EF4-FFF2-40B4-BE49-F238E27FC236}">
                <a16:creationId xmlns:a16="http://schemas.microsoft.com/office/drawing/2014/main" id="{D815A8D8-EF31-FABE-34B8-C8B9CD1861DB}"/>
              </a:ext>
            </a:extLst>
          </p:cNvPr>
          <p:cNvSpPr>
            <a:spLocks noGrp="1" noChangeArrowheads="1"/>
          </p:cNvSpPr>
          <p:nvPr>
            <p:ph type="body" sz="quarter" idx="13"/>
          </p:nvPr>
        </p:nvSpPr>
        <p:spPr bwMode="auto">
          <a:xfrm>
            <a:off x="365760" y="2923116"/>
            <a:ext cx="11039139"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8000" b="0" i="0" u="none" strike="noStrike" cap="none" normalizeH="0" baseline="0" dirty="0">
                <a:ln>
                  <a:noFill/>
                </a:ln>
                <a:solidFill>
                  <a:schemeClr val="tx1"/>
                </a:solidFill>
                <a:effectLst/>
                <a:latin typeface="Bodoni MT Condensed" panose="02070606080606020203" pitchFamily="18" charset="0"/>
              </a:rPr>
              <a:t>T</a:t>
            </a:r>
            <a:r>
              <a:rPr lang="en-US" altLang="en-US" sz="8000" dirty="0">
                <a:latin typeface="Bodoni MT Condensed" panose="02070606080606020203" pitchFamily="18" charset="0"/>
              </a:rPr>
              <a:t>HANK YOU</a:t>
            </a:r>
            <a:endParaRPr kumimoji="0" lang="en-US" altLang="en-US" sz="8000" b="0" i="0" u="none" strike="noStrike" cap="none" normalizeH="0" baseline="0" dirty="0">
              <a:ln>
                <a:noFill/>
              </a:ln>
              <a:solidFill>
                <a:schemeClr val="tx1"/>
              </a:solidFill>
              <a:effectLst/>
              <a:latin typeface="Bodoni MT Condensed" panose="02070606080606020203" pitchFamily="18" charset="0"/>
            </a:endParaRPr>
          </a:p>
        </p:txBody>
      </p:sp>
    </p:spTree>
    <p:extLst>
      <p:ext uri="{BB962C8B-B14F-4D97-AF65-F5344CB8AC3E}">
        <p14:creationId xmlns:p14="http://schemas.microsoft.com/office/powerpoint/2010/main" val="977393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B01230-BCF3-6E27-E97C-D03906C6466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A0D96F6-2CBD-EE67-23AE-6790066B78A4}"/>
              </a:ext>
            </a:extLst>
          </p:cNvPr>
          <p:cNvSpPr>
            <a:spLocks noGrp="1"/>
          </p:cNvSpPr>
          <p:nvPr>
            <p:ph type="ctrTitle"/>
          </p:nvPr>
        </p:nvSpPr>
        <p:spPr>
          <a:xfrm>
            <a:off x="547628" y="527125"/>
            <a:ext cx="2722698" cy="580913"/>
          </a:xfrm>
        </p:spPr>
        <p:txBody>
          <a:bodyPr anchor="t"/>
          <a:lstStyle/>
          <a:p>
            <a:r>
              <a:rPr lang="en-US" sz="4400" dirty="0"/>
              <a:t>Objectives</a:t>
            </a:r>
          </a:p>
        </p:txBody>
      </p:sp>
      <p:sp>
        <p:nvSpPr>
          <p:cNvPr id="13" name="Rectangle 3">
            <a:extLst>
              <a:ext uri="{FF2B5EF4-FFF2-40B4-BE49-F238E27FC236}">
                <a16:creationId xmlns:a16="http://schemas.microsoft.com/office/drawing/2014/main" id="{EBF353CA-370C-A65B-DD96-6D27324B8BCA}"/>
              </a:ext>
            </a:extLst>
          </p:cNvPr>
          <p:cNvSpPr>
            <a:spLocks noChangeArrowheads="1"/>
          </p:cNvSpPr>
          <p:nvPr/>
        </p:nvSpPr>
        <p:spPr bwMode="auto">
          <a:xfrm>
            <a:off x="547628" y="1598238"/>
            <a:ext cx="10033828"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2800" b="1" dirty="0"/>
              <a:t>Main Goal:</a:t>
            </a:r>
          </a:p>
          <a:p>
            <a:pPr marL="342900" indent="-342900">
              <a:buFont typeface="Arial" panose="020B0604020202020204" pitchFamily="34" charset="0"/>
              <a:buChar char="•"/>
            </a:pPr>
            <a:r>
              <a:rPr lang="en-US" sz="2400" dirty="0"/>
              <a:t>To analyze and visualize customer preferences and operational insights in the F&amp;B sector using Power BI.</a:t>
            </a:r>
          </a:p>
          <a:p>
            <a:r>
              <a:rPr lang="en-US" sz="2800" b="1" dirty="0"/>
              <a:t>Specific Objectives:</a:t>
            </a:r>
            <a:endParaRPr lang="en-US" sz="2800" dirty="0"/>
          </a:p>
          <a:p>
            <a:pPr marL="342900" indent="-342900">
              <a:buFont typeface="Arial" panose="020B0604020202020204" pitchFamily="34" charset="0"/>
              <a:buChar char="•"/>
            </a:pPr>
            <a:r>
              <a:rPr lang="en-US" sz="2400" dirty="0"/>
              <a:t> Analyze demographics and preferences</a:t>
            </a:r>
          </a:p>
          <a:p>
            <a:pPr marL="342900" indent="-342900">
              <a:buFont typeface="Arial" panose="020B0604020202020204" pitchFamily="34" charset="0"/>
              <a:buChar char="•"/>
            </a:pPr>
            <a:r>
              <a:rPr lang="en-US" sz="2400" dirty="0"/>
              <a:t>Identify product and category trends</a:t>
            </a:r>
          </a:p>
          <a:p>
            <a:pPr marL="342900" indent="-342900">
              <a:buFont typeface="Arial" panose="020B0604020202020204" pitchFamily="34" charset="0"/>
              <a:buChar char="•"/>
            </a:pPr>
            <a:r>
              <a:rPr lang="en-US" sz="2400" dirty="0"/>
              <a:t>Study order patterns and satisfaction</a:t>
            </a:r>
          </a:p>
          <a:p>
            <a:pPr marL="342900" indent="-342900">
              <a:buFont typeface="Arial" panose="020B0604020202020204" pitchFamily="34" charset="0"/>
              <a:buChar char="•"/>
            </a:pPr>
            <a:r>
              <a:rPr lang="en-US" sz="2400" dirty="0"/>
              <a:t>Compare platform-based performance</a:t>
            </a:r>
          </a:p>
          <a:p>
            <a:pPr marL="342900" indent="-342900">
              <a:buFont typeface="Arial" panose="020B0604020202020204" pitchFamily="34" charset="0"/>
              <a:buChar char="•"/>
            </a:pPr>
            <a:r>
              <a:rPr lang="en-US" sz="2400" dirty="0"/>
              <a:t>Examine regional and seasonal variations</a:t>
            </a:r>
          </a:p>
          <a:p>
            <a:pPr marL="342900" indent="-342900">
              <a:buFont typeface="Arial" panose="020B0604020202020204" pitchFamily="34" charset="0"/>
              <a:buChar char="•"/>
            </a:pPr>
            <a:r>
              <a:rPr lang="en-US" sz="2400" dirty="0"/>
              <a:t>Forecast future food trends</a:t>
            </a:r>
          </a:p>
          <a:p>
            <a:pPr marL="342900" indent="-342900">
              <a:buFont typeface="Arial" panose="020B0604020202020204" pitchFamily="34" charset="0"/>
              <a:buChar char="•"/>
            </a:pPr>
            <a:r>
              <a:rPr lang="en-US" sz="2400" dirty="0"/>
              <a:t>Develop an interactive Power BI dashboard</a:t>
            </a:r>
          </a:p>
          <a:p>
            <a:pPr marL="342900" indent="-342900">
              <a:buFont typeface="Arial" panose="020B0604020202020204" pitchFamily="34" charset="0"/>
              <a:buChar char="•"/>
            </a:pPr>
            <a:r>
              <a:rPr lang="en-US" sz="2400" dirty="0"/>
              <a:t>Provide data-driven business recommendations</a:t>
            </a:r>
          </a:p>
          <a:p>
            <a:pPr marR="0" lvl="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86693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A147E-8C25-E939-F180-2599057D6DF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E9CA7D-755F-9B34-4AF9-72335560F909}"/>
              </a:ext>
            </a:extLst>
          </p:cNvPr>
          <p:cNvSpPr>
            <a:spLocks noGrp="1"/>
          </p:cNvSpPr>
          <p:nvPr>
            <p:ph type="ctrTitle"/>
          </p:nvPr>
        </p:nvSpPr>
        <p:spPr>
          <a:xfrm>
            <a:off x="172122" y="204395"/>
            <a:ext cx="3098204" cy="903643"/>
          </a:xfrm>
        </p:spPr>
        <p:txBody>
          <a:bodyPr anchor="t"/>
          <a:lstStyle/>
          <a:p>
            <a:r>
              <a:rPr lang="en-IN" sz="3600" dirty="0"/>
              <a:t>DATASET DESCRIPTION</a:t>
            </a:r>
            <a:endParaRPr lang="en-US" sz="3600" dirty="0"/>
          </a:p>
        </p:txBody>
      </p:sp>
      <p:graphicFrame>
        <p:nvGraphicFramePr>
          <p:cNvPr id="3" name="Table 2">
            <a:extLst>
              <a:ext uri="{FF2B5EF4-FFF2-40B4-BE49-F238E27FC236}">
                <a16:creationId xmlns:a16="http://schemas.microsoft.com/office/drawing/2014/main" id="{EB0AD087-FB0A-83D9-9F2B-97149042489E}"/>
              </a:ext>
            </a:extLst>
          </p:cNvPr>
          <p:cNvGraphicFramePr>
            <a:graphicFrameLocks noGrp="1"/>
          </p:cNvGraphicFramePr>
          <p:nvPr>
            <p:extLst>
              <p:ext uri="{D42A27DB-BD31-4B8C-83A1-F6EECF244321}">
                <p14:modId xmlns:p14="http://schemas.microsoft.com/office/powerpoint/2010/main" val="701624705"/>
              </p:ext>
            </p:extLst>
          </p:nvPr>
        </p:nvGraphicFramePr>
        <p:xfrm>
          <a:off x="3926541" y="107576"/>
          <a:ext cx="7885356" cy="6658983"/>
        </p:xfrm>
        <a:graphic>
          <a:graphicData uri="http://schemas.openxmlformats.org/drawingml/2006/table">
            <a:tbl>
              <a:tblPr/>
              <a:tblGrid>
                <a:gridCol w="3942678">
                  <a:extLst>
                    <a:ext uri="{9D8B030D-6E8A-4147-A177-3AD203B41FA5}">
                      <a16:colId xmlns:a16="http://schemas.microsoft.com/office/drawing/2014/main" val="3657658533"/>
                    </a:ext>
                  </a:extLst>
                </a:gridCol>
                <a:gridCol w="3942678">
                  <a:extLst>
                    <a:ext uri="{9D8B030D-6E8A-4147-A177-3AD203B41FA5}">
                      <a16:colId xmlns:a16="http://schemas.microsoft.com/office/drawing/2014/main" val="31661122"/>
                    </a:ext>
                  </a:extLst>
                </a:gridCol>
              </a:tblGrid>
              <a:tr h="216319">
                <a:tc>
                  <a:txBody>
                    <a:bodyPr/>
                    <a:lstStyle/>
                    <a:p>
                      <a:pPr>
                        <a:buNone/>
                      </a:pPr>
                      <a:r>
                        <a:rPr lang="en-IN" sz="1050" b="1"/>
                        <a:t>Field Name</a:t>
                      </a:r>
                      <a:endParaRPr lang="en-IN" sz="1050"/>
                    </a:p>
                  </a:txBody>
                  <a:tcPr marL="36261" marR="36261" marT="18131" marB="18131" anchor="ctr">
                    <a:lnL>
                      <a:noFill/>
                    </a:lnL>
                    <a:lnR>
                      <a:noFill/>
                    </a:lnR>
                    <a:lnT>
                      <a:noFill/>
                    </a:lnT>
                    <a:lnB>
                      <a:noFill/>
                    </a:lnB>
                    <a:noFill/>
                  </a:tcPr>
                </a:tc>
                <a:tc>
                  <a:txBody>
                    <a:bodyPr/>
                    <a:lstStyle/>
                    <a:p>
                      <a:pPr>
                        <a:buNone/>
                      </a:pPr>
                      <a:r>
                        <a:rPr lang="en-IN" sz="1050" b="1"/>
                        <a:t>Description</a:t>
                      </a:r>
                      <a:endParaRPr lang="en-IN" sz="1050"/>
                    </a:p>
                  </a:txBody>
                  <a:tcPr marL="36261" marR="36261" marT="18131" marB="18131" anchor="ctr">
                    <a:lnL>
                      <a:noFill/>
                    </a:lnL>
                    <a:lnR>
                      <a:noFill/>
                    </a:lnR>
                    <a:lnT>
                      <a:noFill/>
                    </a:lnT>
                    <a:lnB>
                      <a:noFill/>
                    </a:lnB>
                    <a:noFill/>
                  </a:tcPr>
                </a:tc>
                <a:extLst>
                  <a:ext uri="{0D108BD9-81ED-4DB2-BD59-A6C34878D82A}">
                    <a16:rowId xmlns:a16="http://schemas.microsoft.com/office/drawing/2014/main" val="16435948"/>
                  </a:ext>
                </a:extLst>
              </a:tr>
              <a:tr h="392676">
                <a:tc>
                  <a:txBody>
                    <a:bodyPr/>
                    <a:lstStyle/>
                    <a:p>
                      <a:pPr>
                        <a:buNone/>
                      </a:pPr>
                      <a:r>
                        <a:rPr lang="en-IN" sz="1050"/>
                        <a:t>Order_ID</a:t>
                      </a:r>
                    </a:p>
                  </a:txBody>
                  <a:tcPr marL="36261" marR="36261" marT="18131" marB="18131" anchor="ctr">
                    <a:lnL>
                      <a:noFill/>
                    </a:lnL>
                    <a:lnR>
                      <a:noFill/>
                    </a:lnR>
                    <a:lnT>
                      <a:noFill/>
                    </a:lnT>
                    <a:lnB>
                      <a:noFill/>
                    </a:lnB>
                    <a:noFill/>
                  </a:tcPr>
                </a:tc>
                <a:tc>
                  <a:txBody>
                    <a:bodyPr/>
                    <a:lstStyle/>
                    <a:p>
                      <a:pPr>
                        <a:buNone/>
                      </a:pPr>
                      <a:r>
                        <a:rPr lang="en-US" sz="1050"/>
                        <a:t>Unique identification number assigned to each customer order.</a:t>
                      </a:r>
                    </a:p>
                  </a:txBody>
                  <a:tcPr marL="36261" marR="36261" marT="18131" marB="18131" anchor="ctr">
                    <a:lnL>
                      <a:noFill/>
                    </a:lnL>
                    <a:lnR>
                      <a:noFill/>
                    </a:lnR>
                    <a:lnT>
                      <a:noFill/>
                    </a:lnT>
                    <a:lnB>
                      <a:noFill/>
                    </a:lnB>
                    <a:noFill/>
                  </a:tcPr>
                </a:tc>
                <a:extLst>
                  <a:ext uri="{0D108BD9-81ED-4DB2-BD59-A6C34878D82A}">
                    <a16:rowId xmlns:a16="http://schemas.microsoft.com/office/drawing/2014/main" val="949525286"/>
                  </a:ext>
                </a:extLst>
              </a:tr>
              <a:tr h="216319">
                <a:tc>
                  <a:txBody>
                    <a:bodyPr/>
                    <a:lstStyle/>
                    <a:p>
                      <a:pPr>
                        <a:buNone/>
                      </a:pPr>
                      <a:r>
                        <a:rPr lang="en-IN" sz="1050"/>
                        <a:t>Customer_ID</a:t>
                      </a:r>
                    </a:p>
                  </a:txBody>
                  <a:tcPr marL="36261" marR="36261" marT="18131" marB="18131" anchor="ctr">
                    <a:lnL>
                      <a:noFill/>
                    </a:lnL>
                    <a:lnR>
                      <a:noFill/>
                    </a:lnR>
                    <a:lnT>
                      <a:noFill/>
                    </a:lnT>
                    <a:lnB>
                      <a:noFill/>
                    </a:lnB>
                    <a:noFill/>
                  </a:tcPr>
                </a:tc>
                <a:tc>
                  <a:txBody>
                    <a:bodyPr/>
                    <a:lstStyle/>
                    <a:p>
                      <a:pPr>
                        <a:buNone/>
                      </a:pPr>
                      <a:r>
                        <a:rPr lang="en-US" sz="1050"/>
                        <a:t>Unique ID for each customer to track repeat purchases.</a:t>
                      </a:r>
                    </a:p>
                  </a:txBody>
                  <a:tcPr marL="36261" marR="36261" marT="18131" marB="18131" anchor="ctr">
                    <a:lnL>
                      <a:noFill/>
                    </a:lnL>
                    <a:lnR>
                      <a:noFill/>
                    </a:lnR>
                    <a:lnT>
                      <a:noFill/>
                    </a:lnT>
                    <a:lnB>
                      <a:noFill/>
                    </a:lnB>
                    <a:noFill/>
                  </a:tcPr>
                </a:tc>
                <a:extLst>
                  <a:ext uri="{0D108BD9-81ED-4DB2-BD59-A6C34878D82A}">
                    <a16:rowId xmlns:a16="http://schemas.microsoft.com/office/drawing/2014/main" val="1439936213"/>
                  </a:ext>
                </a:extLst>
              </a:tr>
              <a:tr h="216319">
                <a:tc>
                  <a:txBody>
                    <a:bodyPr/>
                    <a:lstStyle/>
                    <a:p>
                      <a:pPr>
                        <a:buNone/>
                      </a:pPr>
                      <a:r>
                        <a:rPr lang="en-IN" sz="1050"/>
                        <a:t>Customer_Name</a:t>
                      </a:r>
                    </a:p>
                  </a:txBody>
                  <a:tcPr marL="36261" marR="36261" marT="18131" marB="18131" anchor="ctr">
                    <a:lnL>
                      <a:noFill/>
                    </a:lnL>
                    <a:lnR>
                      <a:noFill/>
                    </a:lnR>
                    <a:lnT>
                      <a:noFill/>
                    </a:lnT>
                    <a:lnB>
                      <a:noFill/>
                    </a:lnB>
                    <a:noFill/>
                  </a:tcPr>
                </a:tc>
                <a:tc>
                  <a:txBody>
                    <a:bodyPr/>
                    <a:lstStyle/>
                    <a:p>
                      <a:pPr>
                        <a:buNone/>
                      </a:pPr>
                      <a:r>
                        <a:rPr lang="en-US" sz="1050"/>
                        <a:t>Name of the customer (anonymized for privacy).</a:t>
                      </a:r>
                    </a:p>
                  </a:txBody>
                  <a:tcPr marL="36261" marR="36261" marT="18131" marB="18131" anchor="ctr">
                    <a:lnL>
                      <a:noFill/>
                    </a:lnL>
                    <a:lnR>
                      <a:noFill/>
                    </a:lnR>
                    <a:lnT>
                      <a:noFill/>
                    </a:lnT>
                    <a:lnB>
                      <a:noFill/>
                    </a:lnB>
                    <a:noFill/>
                  </a:tcPr>
                </a:tc>
                <a:extLst>
                  <a:ext uri="{0D108BD9-81ED-4DB2-BD59-A6C34878D82A}">
                    <a16:rowId xmlns:a16="http://schemas.microsoft.com/office/drawing/2014/main" val="1247756049"/>
                  </a:ext>
                </a:extLst>
              </a:tr>
              <a:tr h="392676">
                <a:tc>
                  <a:txBody>
                    <a:bodyPr/>
                    <a:lstStyle/>
                    <a:p>
                      <a:pPr>
                        <a:buNone/>
                      </a:pPr>
                      <a:r>
                        <a:rPr lang="en-IN" sz="1050"/>
                        <a:t>Age</a:t>
                      </a:r>
                    </a:p>
                  </a:txBody>
                  <a:tcPr marL="36261" marR="36261" marT="18131" marB="18131" anchor="ctr">
                    <a:lnL>
                      <a:noFill/>
                    </a:lnL>
                    <a:lnR>
                      <a:noFill/>
                    </a:lnR>
                    <a:lnT>
                      <a:noFill/>
                    </a:lnT>
                    <a:lnB>
                      <a:noFill/>
                    </a:lnB>
                    <a:noFill/>
                  </a:tcPr>
                </a:tc>
                <a:tc>
                  <a:txBody>
                    <a:bodyPr/>
                    <a:lstStyle/>
                    <a:p>
                      <a:pPr>
                        <a:buNone/>
                      </a:pPr>
                      <a:r>
                        <a:rPr lang="en-US" sz="1050"/>
                        <a:t>Age of the customer, used to segment preferences across age groups.</a:t>
                      </a:r>
                    </a:p>
                  </a:txBody>
                  <a:tcPr marL="36261" marR="36261" marT="18131" marB="18131" anchor="ctr">
                    <a:lnL>
                      <a:noFill/>
                    </a:lnL>
                    <a:lnR>
                      <a:noFill/>
                    </a:lnR>
                    <a:lnT>
                      <a:noFill/>
                    </a:lnT>
                    <a:lnB>
                      <a:noFill/>
                    </a:lnB>
                    <a:noFill/>
                  </a:tcPr>
                </a:tc>
                <a:extLst>
                  <a:ext uri="{0D108BD9-81ED-4DB2-BD59-A6C34878D82A}">
                    <a16:rowId xmlns:a16="http://schemas.microsoft.com/office/drawing/2014/main" val="4055922929"/>
                  </a:ext>
                </a:extLst>
              </a:tr>
              <a:tr h="392676">
                <a:tc>
                  <a:txBody>
                    <a:bodyPr/>
                    <a:lstStyle/>
                    <a:p>
                      <a:pPr>
                        <a:buNone/>
                      </a:pPr>
                      <a:r>
                        <a:rPr lang="en-IN" sz="1050"/>
                        <a:t>Gender</a:t>
                      </a:r>
                    </a:p>
                  </a:txBody>
                  <a:tcPr marL="36261" marR="36261" marT="18131" marB="18131" anchor="ctr">
                    <a:lnL>
                      <a:noFill/>
                    </a:lnL>
                    <a:lnR>
                      <a:noFill/>
                    </a:lnR>
                    <a:lnT>
                      <a:noFill/>
                    </a:lnT>
                    <a:lnB>
                      <a:noFill/>
                    </a:lnB>
                    <a:noFill/>
                  </a:tcPr>
                </a:tc>
                <a:tc>
                  <a:txBody>
                    <a:bodyPr/>
                    <a:lstStyle/>
                    <a:p>
                      <a:pPr>
                        <a:buNone/>
                      </a:pPr>
                      <a:r>
                        <a:rPr lang="en-US" sz="1050"/>
                        <a:t>Gender of the customer (Male/Female/Other) for demographic analysis.</a:t>
                      </a:r>
                    </a:p>
                  </a:txBody>
                  <a:tcPr marL="36261" marR="36261" marT="18131" marB="18131" anchor="ctr">
                    <a:lnL>
                      <a:noFill/>
                    </a:lnL>
                    <a:lnR>
                      <a:noFill/>
                    </a:lnR>
                    <a:lnT>
                      <a:noFill/>
                    </a:lnT>
                    <a:lnB>
                      <a:noFill/>
                    </a:lnB>
                    <a:noFill/>
                  </a:tcPr>
                </a:tc>
                <a:extLst>
                  <a:ext uri="{0D108BD9-81ED-4DB2-BD59-A6C34878D82A}">
                    <a16:rowId xmlns:a16="http://schemas.microsoft.com/office/drawing/2014/main" val="3156596904"/>
                  </a:ext>
                </a:extLst>
              </a:tr>
              <a:tr h="392676">
                <a:tc>
                  <a:txBody>
                    <a:bodyPr/>
                    <a:lstStyle/>
                    <a:p>
                      <a:pPr>
                        <a:buNone/>
                      </a:pPr>
                      <a:r>
                        <a:rPr lang="en-IN" sz="1050"/>
                        <a:t>City/Region</a:t>
                      </a:r>
                    </a:p>
                  </a:txBody>
                  <a:tcPr marL="36261" marR="36261" marT="18131" marB="18131" anchor="ctr">
                    <a:lnL>
                      <a:noFill/>
                    </a:lnL>
                    <a:lnR>
                      <a:noFill/>
                    </a:lnR>
                    <a:lnT>
                      <a:noFill/>
                    </a:lnT>
                    <a:lnB>
                      <a:noFill/>
                    </a:lnB>
                    <a:noFill/>
                  </a:tcPr>
                </a:tc>
                <a:tc>
                  <a:txBody>
                    <a:bodyPr/>
                    <a:lstStyle/>
                    <a:p>
                      <a:pPr>
                        <a:buNone/>
                      </a:pPr>
                      <a:r>
                        <a:rPr lang="en-US" sz="1050"/>
                        <a:t>The geographical location of the customer, used for regional trend analysis.</a:t>
                      </a:r>
                    </a:p>
                  </a:txBody>
                  <a:tcPr marL="36261" marR="36261" marT="18131" marB="18131" anchor="ctr">
                    <a:lnL>
                      <a:noFill/>
                    </a:lnL>
                    <a:lnR>
                      <a:noFill/>
                    </a:lnR>
                    <a:lnT>
                      <a:noFill/>
                    </a:lnT>
                    <a:lnB>
                      <a:noFill/>
                    </a:lnB>
                    <a:noFill/>
                  </a:tcPr>
                </a:tc>
                <a:extLst>
                  <a:ext uri="{0D108BD9-81ED-4DB2-BD59-A6C34878D82A}">
                    <a16:rowId xmlns:a16="http://schemas.microsoft.com/office/drawing/2014/main" val="2172966894"/>
                  </a:ext>
                </a:extLst>
              </a:tr>
              <a:tr h="392676">
                <a:tc>
                  <a:txBody>
                    <a:bodyPr/>
                    <a:lstStyle/>
                    <a:p>
                      <a:pPr>
                        <a:buNone/>
                      </a:pPr>
                      <a:r>
                        <a:rPr lang="en-IN" sz="1050"/>
                        <a:t>Order_Date</a:t>
                      </a:r>
                    </a:p>
                  </a:txBody>
                  <a:tcPr marL="36261" marR="36261" marT="18131" marB="18131" anchor="ctr">
                    <a:lnL>
                      <a:noFill/>
                    </a:lnL>
                    <a:lnR>
                      <a:noFill/>
                    </a:lnR>
                    <a:lnT>
                      <a:noFill/>
                    </a:lnT>
                    <a:lnB>
                      <a:noFill/>
                    </a:lnB>
                    <a:noFill/>
                  </a:tcPr>
                </a:tc>
                <a:tc>
                  <a:txBody>
                    <a:bodyPr/>
                    <a:lstStyle/>
                    <a:p>
                      <a:pPr>
                        <a:buNone/>
                      </a:pPr>
                      <a:r>
                        <a:rPr lang="en-US" sz="1050"/>
                        <a:t>The date when the order was placed, used for time-based trend analysis.</a:t>
                      </a:r>
                    </a:p>
                  </a:txBody>
                  <a:tcPr marL="36261" marR="36261" marT="18131" marB="18131" anchor="ctr">
                    <a:lnL>
                      <a:noFill/>
                    </a:lnL>
                    <a:lnR>
                      <a:noFill/>
                    </a:lnR>
                    <a:lnT>
                      <a:noFill/>
                    </a:lnT>
                    <a:lnB>
                      <a:noFill/>
                    </a:lnB>
                    <a:noFill/>
                  </a:tcPr>
                </a:tc>
                <a:extLst>
                  <a:ext uri="{0D108BD9-81ED-4DB2-BD59-A6C34878D82A}">
                    <a16:rowId xmlns:a16="http://schemas.microsoft.com/office/drawing/2014/main" val="1578977424"/>
                  </a:ext>
                </a:extLst>
              </a:tr>
              <a:tr h="392676">
                <a:tc>
                  <a:txBody>
                    <a:bodyPr/>
                    <a:lstStyle/>
                    <a:p>
                      <a:pPr>
                        <a:buNone/>
                      </a:pPr>
                      <a:r>
                        <a:rPr lang="en-IN" sz="1050"/>
                        <a:t>Day_of_Week</a:t>
                      </a:r>
                    </a:p>
                  </a:txBody>
                  <a:tcPr marL="36261" marR="36261" marT="18131" marB="18131" anchor="ctr">
                    <a:lnL>
                      <a:noFill/>
                    </a:lnL>
                    <a:lnR>
                      <a:noFill/>
                    </a:lnR>
                    <a:lnT>
                      <a:noFill/>
                    </a:lnT>
                    <a:lnB>
                      <a:noFill/>
                    </a:lnB>
                    <a:noFill/>
                  </a:tcPr>
                </a:tc>
                <a:tc>
                  <a:txBody>
                    <a:bodyPr/>
                    <a:lstStyle/>
                    <a:p>
                      <a:pPr>
                        <a:buNone/>
                      </a:pPr>
                      <a:r>
                        <a:rPr lang="en-US" sz="1050"/>
                        <a:t>The day the order was placed (Monday–Sunday) to identify weekly patterns.</a:t>
                      </a:r>
                    </a:p>
                  </a:txBody>
                  <a:tcPr marL="36261" marR="36261" marT="18131" marB="18131" anchor="ctr">
                    <a:lnL>
                      <a:noFill/>
                    </a:lnL>
                    <a:lnR>
                      <a:noFill/>
                    </a:lnR>
                    <a:lnT>
                      <a:noFill/>
                    </a:lnT>
                    <a:lnB>
                      <a:noFill/>
                    </a:lnB>
                    <a:noFill/>
                  </a:tcPr>
                </a:tc>
                <a:extLst>
                  <a:ext uri="{0D108BD9-81ED-4DB2-BD59-A6C34878D82A}">
                    <a16:rowId xmlns:a16="http://schemas.microsoft.com/office/drawing/2014/main" val="2512600054"/>
                  </a:ext>
                </a:extLst>
              </a:tr>
              <a:tr h="392676">
                <a:tc>
                  <a:txBody>
                    <a:bodyPr/>
                    <a:lstStyle/>
                    <a:p>
                      <a:pPr>
                        <a:buNone/>
                      </a:pPr>
                      <a:r>
                        <a:rPr lang="en-IN" sz="1050"/>
                        <a:t>Platform</a:t>
                      </a:r>
                    </a:p>
                  </a:txBody>
                  <a:tcPr marL="36261" marR="36261" marT="18131" marB="18131" anchor="ctr">
                    <a:lnL>
                      <a:noFill/>
                    </a:lnL>
                    <a:lnR>
                      <a:noFill/>
                    </a:lnR>
                    <a:lnT>
                      <a:noFill/>
                    </a:lnT>
                    <a:lnB>
                      <a:noFill/>
                    </a:lnB>
                    <a:noFill/>
                  </a:tcPr>
                </a:tc>
                <a:tc>
                  <a:txBody>
                    <a:bodyPr/>
                    <a:lstStyle/>
                    <a:p>
                      <a:pPr>
                        <a:buNone/>
                      </a:pPr>
                      <a:r>
                        <a:rPr lang="en-US" sz="1050"/>
                        <a:t>The online delivery platform used (Swiggy, Zomato, Uber Eats, Direct).</a:t>
                      </a:r>
                    </a:p>
                  </a:txBody>
                  <a:tcPr marL="36261" marR="36261" marT="18131" marB="18131" anchor="ctr">
                    <a:lnL>
                      <a:noFill/>
                    </a:lnL>
                    <a:lnR>
                      <a:noFill/>
                    </a:lnR>
                    <a:lnT>
                      <a:noFill/>
                    </a:lnT>
                    <a:lnB>
                      <a:noFill/>
                    </a:lnB>
                    <a:noFill/>
                  </a:tcPr>
                </a:tc>
                <a:extLst>
                  <a:ext uri="{0D108BD9-81ED-4DB2-BD59-A6C34878D82A}">
                    <a16:rowId xmlns:a16="http://schemas.microsoft.com/office/drawing/2014/main" val="2650228071"/>
                  </a:ext>
                </a:extLst>
              </a:tr>
              <a:tr h="392676">
                <a:tc>
                  <a:txBody>
                    <a:bodyPr/>
                    <a:lstStyle/>
                    <a:p>
                      <a:pPr>
                        <a:buNone/>
                      </a:pPr>
                      <a:r>
                        <a:rPr lang="en-IN" sz="1050"/>
                        <a:t>Category</a:t>
                      </a:r>
                    </a:p>
                  </a:txBody>
                  <a:tcPr marL="36261" marR="36261" marT="18131" marB="18131" anchor="ctr">
                    <a:lnL>
                      <a:noFill/>
                    </a:lnL>
                    <a:lnR>
                      <a:noFill/>
                    </a:lnR>
                    <a:lnT>
                      <a:noFill/>
                    </a:lnT>
                    <a:lnB>
                      <a:noFill/>
                    </a:lnB>
                    <a:noFill/>
                  </a:tcPr>
                </a:tc>
                <a:tc>
                  <a:txBody>
                    <a:bodyPr/>
                    <a:lstStyle/>
                    <a:p>
                      <a:pPr>
                        <a:buNone/>
                      </a:pPr>
                      <a:r>
                        <a:rPr lang="en-US" sz="1050"/>
                        <a:t>Type of food ordered (e.g., Fast Food, Desserts, Beverages, Indian, Chinese).</a:t>
                      </a:r>
                    </a:p>
                  </a:txBody>
                  <a:tcPr marL="36261" marR="36261" marT="18131" marB="18131" anchor="ctr">
                    <a:lnL>
                      <a:noFill/>
                    </a:lnL>
                    <a:lnR>
                      <a:noFill/>
                    </a:lnR>
                    <a:lnT>
                      <a:noFill/>
                    </a:lnT>
                    <a:lnB>
                      <a:noFill/>
                    </a:lnB>
                    <a:noFill/>
                  </a:tcPr>
                </a:tc>
                <a:extLst>
                  <a:ext uri="{0D108BD9-81ED-4DB2-BD59-A6C34878D82A}">
                    <a16:rowId xmlns:a16="http://schemas.microsoft.com/office/drawing/2014/main" val="1135901232"/>
                  </a:ext>
                </a:extLst>
              </a:tr>
              <a:tr h="392676">
                <a:tc>
                  <a:txBody>
                    <a:bodyPr/>
                    <a:lstStyle/>
                    <a:p>
                      <a:pPr>
                        <a:buNone/>
                      </a:pPr>
                      <a:r>
                        <a:rPr lang="en-IN" sz="1050"/>
                        <a:t>Item_Name</a:t>
                      </a:r>
                    </a:p>
                  </a:txBody>
                  <a:tcPr marL="36261" marR="36261" marT="18131" marB="18131" anchor="ctr">
                    <a:lnL>
                      <a:noFill/>
                    </a:lnL>
                    <a:lnR>
                      <a:noFill/>
                    </a:lnR>
                    <a:lnT>
                      <a:noFill/>
                    </a:lnT>
                    <a:lnB>
                      <a:noFill/>
                    </a:lnB>
                    <a:noFill/>
                  </a:tcPr>
                </a:tc>
                <a:tc>
                  <a:txBody>
                    <a:bodyPr/>
                    <a:lstStyle/>
                    <a:p>
                      <a:pPr>
                        <a:buNone/>
                      </a:pPr>
                      <a:r>
                        <a:rPr lang="en-US" sz="1050"/>
                        <a:t>Specific food item ordered, e.g., Pizza, Burger, Coffee, Ice Cream.</a:t>
                      </a:r>
                    </a:p>
                  </a:txBody>
                  <a:tcPr marL="36261" marR="36261" marT="18131" marB="18131" anchor="ctr">
                    <a:lnL>
                      <a:noFill/>
                    </a:lnL>
                    <a:lnR>
                      <a:noFill/>
                    </a:lnR>
                    <a:lnT>
                      <a:noFill/>
                    </a:lnT>
                    <a:lnB>
                      <a:noFill/>
                    </a:lnB>
                    <a:noFill/>
                  </a:tcPr>
                </a:tc>
                <a:extLst>
                  <a:ext uri="{0D108BD9-81ED-4DB2-BD59-A6C34878D82A}">
                    <a16:rowId xmlns:a16="http://schemas.microsoft.com/office/drawing/2014/main" val="1523696362"/>
                  </a:ext>
                </a:extLst>
              </a:tr>
              <a:tr h="216319">
                <a:tc>
                  <a:txBody>
                    <a:bodyPr/>
                    <a:lstStyle/>
                    <a:p>
                      <a:pPr>
                        <a:buNone/>
                      </a:pPr>
                      <a:r>
                        <a:rPr lang="en-IN" sz="1050"/>
                        <a:t>Quantity</a:t>
                      </a:r>
                    </a:p>
                  </a:txBody>
                  <a:tcPr marL="36261" marR="36261" marT="18131" marB="18131" anchor="ctr">
                    <a:lnL>
                      <a:noFill/>
                    </a:lnL>
                    <a:lnR>
                      <a:noFill/>
                    </a:lnR>
                    <a:lnT>
                      <a:noFill/>
                    </a:lnT>
                    <a:lnB>
                      <a:noFill/>
                    </a:lnB>
                    <a:noFill/>
                  </a:tcPr>
                </a:tc>
                <a:tc>
                  <a:txBody>
                    <a:bodyPr/>
                    <a:lstStyle/>
                    <a:p>
                      <a:pPr>
                        <a:buNone/>
                      </a:pPr>
                      <a:r>
                        <a:rPr lang="en-US" sz="1050"/>
                        <a:t>The number of units ordered in a single transaction.</a:t>
                      </a:r>
                    </a:p>
                  </a:txBody>
                  <a:tcPr marL="36261" marR="36261" marT="18131" marB="18131" anchor="ctr">
                    <a:lnL>
                      <a:noFill/>
                    </a:lnL>
                    <a:lnR>
                      <a:noFill/>
                    </a:lnR>
                    <a:lnT>
                      <a:noFill/>
                    </a:lnT>
                    <a:lnB>
                      <a:noFill/>
                    </a:lnB>
                    <a:noFill/>
                  </a:tcPr>
                </a:tc>
                <a:extLst>
                  <a:ext uri="{0D108BD9-81ED-4DB2-BD59-A6C34878D82A}">
                    <a16:rowId xmlns:a16="http://schemas.microsoft.com/office/drawing/2014/main" val="1176198543"/>
                  </a:ext>
                </a:extLst>
              </a:tr>
              <a:tr h="216319">
                <a:tc>
                  <a:txBody>
                    <a:bodyPr/>
                    <a:lstStyle/>
                    <a:p>
                      <a:pPr>
                        <a:buNone/>
                      </a:pPr>
                      <a:r>
                        <a:rPr lang="en-IN" sz="1050"/>
                        <a:t>Unit_Price</a:t>
                      </a:r>
                    </a:p>
                  </a:txBody>
                  <a:tcPr marL="36261" marR="36261" marT="18131" marB="18131" anchor="ctr">
                    <a:lnL>
                      <a:noFill/>
                    </a:lnL>
                    <a:lnR>
                      <a:noFill/>
                    </a:lnR>
                    <a:lnT>
                      <a:noFill/>
                    </a:lnT>
                    <a:lnB>
                      <a:noFill/>
                    </a:lnB>
                    <a:noFill/>
                  </a:tcPr>
                </a:tc>
                <a:tc>
                  <a:txBody>
                    <a:bodyPr/>
                    <a:lstStyle/>
                    <a:p>
                      <a:pPr>
                        <a:buNone/>
                      </a:pPr>
                      <a:r>
                        <a:rPr lang="en-US" sz="1050"/>
                        <a:t>The price of one unit of the item ordered.</a:t>
                      </a:r>
                    </a:p>
                  </a:txBody>
                  <a:tcPr marL="36261" marR="36261" marT="18131" marB="18131" anchor="ctr">
                    <a:lnL>
                      <a:noFill/>
                    </a:lnL>
                    <a:lnR>
                      <a:noFill/>
                    </a:lnR>
                    <a:lnT>
                      <a:noFill/>
                    </a:lnT>
                    <a:lnB>
                      <a:noFill/>
                    </a:lnB>
                    <a:noFill/>
                  </a:tcPr>
                </a:tc>
                <a:extLst>
                  <a:ext uri="{0D108BD9-81ED-4DB2-BD59-A6C34878D82A}">
                    <a16:rowId xmlns:a16="http://schemas.microsoft.com/office/drawing/2014/main" val="2018994752"/>
                  </a:ext>
                </a:extLst>
              </a:tr>
              <a:tr h="392676">
                <a:tc>
                  <a:txBody>
                    <a:bodyPr/>
                    <a:lstStyle/>
                    <a:p>
                      <a:pPr>
                        <a:buNone/>
                      </a:pPr>
                      <a:r>
                        <a:rPr lang="en-IN" sz="1050"/>
                        <a:t>Total_Amount</a:t>
                      </a:r>
                    </a:p>
                  </a:txBody>
                  <a:tcPr marL="36261" marR="36261" marT="18131" marB="18131" anchor="ctr">
                    <a:lnL>
                      <a:noFill/>
                    </a:lnL>
                    <a:lnR>
                      <a:noFill/>
                    </a:lnR>
                    <a:lnT>
                      <a:noFill/>
                    </a:lnT>
                    <a:lnB>
                      <a:noFill/>
                    </a:lnB>
                    <a:noFill/>
                  </a:tcPr>
                </a:tc>
                <a:tc>
                  <a:txBody>
                    <a:bodyPr/>
                    <a:lstStyle/>
                    <a:p>
                      <a:pPr>
                        <a:buNone/>
                      </a:pPr>
                      <a:r>
                        <a:rPr lang="en-US" sz="1050"/>
                        <a:t>Total revenue from each order, calculated as Quantity × Unit Price.</a:t>
                      </a:r>
                    </a:p>
                  </a:txBody>
                  <a:tcPr marL="36261" marR="36261" marT="18131" marB="18131" anchor="ctr">
                    <a:lnL>
                      <a:noFill/>
                    </a:lnL>
                    <a:lnR>
                      <a:noFill/>
                    </a:lnR>
                    <a:lnT>
                      <a:noFill/>
                    </a:lnT>
                    <a:lnB>
                      <a:noFill/>
                    </a:lnB>
                    <a:noFill/>
                  </a:tcPr>
                </a:tc>
                <a:extLst>
                  <a:ext uri="{0D108BD9-81ED-4DB2-BD59-A6C34878D82A}">
                    <a16:rowId xmlns:a16="http://schemas.microsoft.com/office/drawing/2014/main" val="684461296"/>
                  </a:ext>
                </a:extLst>
              </a:tr>
              <a:tr h="216319">
                <a:tc>
                  <a:txBody>
                    <a:bodyPr/>
                    <a:lstStyle/>
                    <a:p>
                      <a:pPr>
                        <a:buNone/>
                      </a:pPr>
                      <a:r>
                        <a:rPr lang="en-IN" sz="1050"/>
                        <a:t>Payment_Mode</a:t>
                      </a:r>
                    </a:p>
                  </a:txBody>
                  <a:tcPr marL="36261" marR="36261" marT="18131" marB="18131" anchor="ctr">
                    <a:lnL>
                      <a:noFill/>
                    </a:lnL>
                    <a:lnR>
                      <a:noFill/>
                    </a:lnR>
                    <a:lnT>
                      <a:noFill/>
                    </a:lnT>
                    <a:lnB>
                      <a:noFill/>
                    </a:lnB>
                    <a:noFill/>
                  </a:tcPr>
                </a:tc>
                <a:tc>
                  <a:txBody>
                    <a:bodyPr/>
                    <a:lstStyle/>
                    <a:p>
                      <a:pPr>
                        <a:buNone/>
                      </a:pPr>
                      <a:r>
                        <a:rPr lang="en-US" sz="1050"/>
                        <a:t>The method of payment (Wallet, UPI, Card, COD).</a:t>
                      </a:r>
                    </a:p>
                  </a:txBody>
                  <a:tcPr marL="36261" marR="36261" marT="18131" marB="18131" anchor="ctr">
                    <a:lnL>
                      <a:noFill/>
                    </a:lnL>
                    <a:lnR>
                      <a:noFill/>
                    </a:lnR>
                    <a:lnT>
                      <a:noFill/>
                    </a:lnT>
                    <a:lnB>
                      <a:noFill/>
                    </a:lnB>
                    <a:noFill/>
                  </a:tcPr>
                </a:tc>
                <a:extLst>
                  <a:ext uri="{0D108BD9-81ED-4DB2-BD59-A6C34878D82A}">
                    <a16:rowId xmlns:a16="http://schemas.microsoft.com/office/drawing/2014/main" val="471330244"/>
                  </a:ext>
                </a:extLst>
              </a:tr>
              <a:tr h="216319">
                <a:tc>
                  <a:txBody>
                    <a:bodyPr/>
                    <a:lstStyle/>
                    <a:p>
                      <a:pPr>
                        <a:buNone/>
                      </a:pPr>
                      <a:r>
                        <a:rPr lang="en-IN" sz="1050"/>
                        <a:t>Delivery_Time (mins)</a:t>
                      </a:r>
                    </a:p>
                  </a:txBody>
                  <a:tcPr marL="36261" marR="36261" marT="18131" marB="18131" anchor="ctr">
                    <a:lnL>
                      <a:noFill/>
                    </a:lnL>
                    <a:lnR>
                      <a:noFill/>
                    </a:lnR>
                    <a:lnT>
                      <a:noFill/>
                    </a:lnT>
                    <a:lnB>
                      <a:noFill/>
                    </a:lnB>
                    <a:noFill/>
                  </a:tcPr>
                </a:tc>
                <a:tc>
                  <a:txBody>
                    <a:bodyPr/>
                    <a:lstStyle/>
                    <a:p>
                      <a:pPr>
                        <a:buNone/>
                      </a:pPr>
                      <a:r>
                        <a:rPr lang="en-US" sz="1050"/>
                        <a:t>Total delivery time from order placement to completion.</a:t>
                      </a:r>
                    </a:p>
                  </a:txBody>
                  <a:tcPr marL="36261" marR="36261" marT="18131" marB="18131" anchor="ctr">
                    <a:lnL>
                      <a:noFill/>
                    </a:lnL>
                    <a:lnR>
                      <a:noFill/>
                    </a:lnR>
                    <a:lnT>
                      <a:noFill/>
                    </a:lnT>
                    <a:lnB>
                      <a:noFill/>
                    </a:lnB>
                    <a:noFill/>
                  </a:tcPr>
                </a:tc>
                <a:extLst>
                  <a:ext uri="{0D108BD9-81ED-4DB2-BD59-A6C34878D82A}">
                    <a16:rowId xmlns:a16="http://schemas.microsoft.com/office/drawing/2014/main" val="1381821678"/>
                  </a:ext>
                </a:extLst>
              </a:tr>
              <a:tr h="216319">
                <a:tc>
                  <a:txBody>
                    <a:bodyPr/>
                    <a:lstStyle/>
                    <a:p>
                      <a:pPr>
                        <a:buNone/>
                      </a:pPr>
                      <a:r>
                        <a:rPr lang="en-IN" sz="1050"/>
                        <a:t>Rating</a:t>
                      </a:r>
                    </a:p>
                  </a:txBody>
                  <a:tcPr marL="36261" marR="36261" marT="18131" marB="18131" anchor="ctr">
                    <a:lnL>
                      <a:noFill/>
                    </a:lnL>
                    <a:lnR>
                      <a:noFill/>
                    </a:lnR>
                    <a:lnT>
                      <a:noFill/>
                    </a:lnT>
                    <a:lnB>
                      <a:noFill/>
                    </a:lnB>
                    <a:noFill/>
                  </a:tcPr>
                </a:tc>
                <a:tc>
                  <a:txBody>
                    <a:bodyPr/>
                    <a:lstStyle/>
                    <a:p>
                      <a:pPr>
                        <a:buNone/>
                      </a:pPr>
                      <a:r>
                        <a:rPr lang="en-US" sz="1050"/>
                        <a:t>Customer rating for the order on a scale of 1–5.</a:t>
                      </a:r>
                    </a:p>
                  </a:txBody>
                  <a:tcPr marL="36261" marR="36261" marT="18131" marB="18131" anchor="ctr">
                    <a:lnL>
                      <a:noFill/>
                    </a:lnL>
                    <a:lnR>
                      <a:noFill/>
                    </a:lnR>
                    <a:lnT>
                      <a:noFill/>
                    </a:lnT>
                    <a:lnB>
                      <a:noFill/>
                    </a:lnB>
                    <a:noFill/>
                  </a:tcPr>
                </a:tc>
                <a:extLst>
                  <a:ext uri="{0D108BD9-81ED-4DB2-BD59-A6C34878D82A}">
                    <a16:rowId xmlns:a16="http://schemas.microsoft.com/office/drawing/2014/main" val="2657140194"/>
                  </a:ext>
                </a:extLst>
              </a:tr>
              <a:tr h="392676">
                <a:tc>
                  <a:txBody>
                    <a:bodyPr/>
                    <a:lstStyle/>
                    <a:p>
                      <a:pPr>
                        <a:buNone/>
                      </a:pPr>
                      <a:r>
                        <a:rPr lang="en-IN" sz="1050"/>
                        <a:t>Season</a:t>
                      </a:r>
                    </a:p>
                  </a:txBody>
                  <a:tcPr marL="36261" marR="36261" marT="18131" marB="18131" anchor="ctr">
                    <a:lnL>
                      <a:noFill/>
                    </a:lnL>
                    <a:lnR>
                      <a:noFill/>
                    </a:lnR>
                    <a:lnT>
                      <a:noFill/>
                    </a:lnT>
                    <a:lnB>
                      <a:noFill/>
                    </a:lnB>
                    <a:noFill/>
                  </a:tcPr>
                </a:tc>
                <a:tc>
                  <a:txBody>
                    <a:bodyPr/>
                    <a:lstStyle/>
                    <a:p>
                      <a:pPr>
                        <a:buNone/>
                      </a:pPr>
                      <a:r>
                        <a:rPr lang="en-US" sz="1050"/>
                        <a:t>The season during which the order was placed (Summer, Winter, Monsoon).</a:t>
                      </a:r>
                    </a:p>
                  </a:txBody>
                  <a:tcPr marL="36261" marR="36261" marT="18131" marB="18131" anchor="ctr">
                    <a:lnL>
                      <a:noFill/>
                    </a:lnL>
                    <a:lnR>
                      <a:noFill/>
                    </a:lnR>
                    <a:lnT>
                      <a:noFill/>
                    </a:lnT>
                    <a:lnB>
                      <a:noFill/>
                    </a:lnB>
                    <a:noFill/>
                  </a:tcPr>
                </a:tc>
                <a:extLst>
                  <a:ext uri="{0D108BD9-81ED-4DB2-BD59-A6C34878D82A}">
                    <a16:rowId xmlns:a16="http://schemas.microsoft.com/office/drawing/2014/main" val="2123375339"/>
                  </a:ext>
                </a:extLst>
              </a:tr>
              <a:tr h="216319">
                <a:tc>
                  <a:txBody>
                    <a:bodyPr/>
                    <a:lstStyle/>
                    <a:p>
                      <a:pPr>
                        <a:buNone/>
                      </a:pPr>
                      <a:r>
                        <a:rPr lang="en-IN" sz="1050"/>
                        <a:t>Discount (%)</a:t>
                      </a:r>
                    </a:p>
                  </a:txBody>
                  <a:tcPr marL="36261" marR="36261" marT="18131" marB="18131" anchor="ctr">
                    <a:lnL>
                      <a:noFill/>
                    </a:lnL>
                    <a:lnR>
                      <a:noFill/>
                    </a:lnR>
                    <a:lnT>
                      <a:noFill/>
                    </a:lnT>
                    <a:lnB>
                      <a:noFill/>
                    </a:lnB>
                    <a:noFill/>
                  </a:tcPr>
                </a:tc>
                <a:tc>
                  <a:txBody>
                    <a:bodyPr/>
                    <a:lstStyle/>
                    <a:p>
                      <a:pPr>
                        <a:buNone/>
                      </a:pPr>
                      <a:r>
                        <a:rPr lang="en-US" sz="1050"/>
                        <a:t>Discount percentage applied to the order.</a:t>
                      </a:r>
                    </a:p>
                  </a:txBody>
                  <a:tcPr marL="36261" marR="36261" marT="18131" marB="18131" anchor="ctr">
                    <a:lnL>
                      <a:noFill/>
                    </a:lnL>
                    <a:lnR>
                      <a:noFill/>
                    </a:lnR>
                    <a:lnT>
                      <a:noFill/>
                    </a:lnT>
                    <a:lnB>
                      <a:noFill/>
                    </a:lnB>
                    <a:noFill/>
                  </a:tcPr>
                </a:tc>
                <a:extLst>
                  <a:ext uri="{0D108BD9-81ED-4DB2-BD59-A6C34878D82A}">
                    <a16:rowId xmlns:a16="http://schemas.microsoft.com/office/drawing/2014/main" val="1861826473"/>
                  </a:ext>
                </a:extLst>
              </a:tr>
              <a:tr h="392676">
                <a:tc>
                  <a:txBody>
                    <a:bodyPr/>
                    <a:lstStyle/>
                    <a:p>
                      <a:pPr>
                        <a:buNone/>
                      </a:pPr>
                      <a:r>
                        <a:rPr lang="en-IN" sz="1050"/>
                        <a:t>Repeat_Customer (Yes/No)</a:t>
                      </a:r>
                    </a:p>
                  </a:txBody>
                  <a:tcPr marL="36261" marR="36261" marT="18131" marB="18131" anchor="ctr">
                    <a:lnL>
                      <a:noFill/>
                    </a:lnL>
                    <a:lnR>
                      <a:noFill/>
                    </a:lnR>
                    <a:lnT>
                      <a:noFill/>
                    </a:lnT>
                    <a:lnB>
                      <a:noFill/>
                    </a:lnB>
                    <a:noFill/>
                  </a:tcPr>
                </a:tc>
                <a:tc>
                  <a:txBody>
                    <a:bodyPr/>
                    <a:lstStyle/>
                    <a:p>
                      <a:pPr>
                        <a:buNone/>
                      </a:pPr>
                      <a:r>
                        <a:rPr lang="en-US" sz="1050" dirty="0"/>
                        <a:t>Indicates whether the customer has placed orders previously.</a:t>
                      </a:r>
                    </a:p>
                  </a:txBody>
                  <a:tcPr marL="36261" marR="36261" marT="18131" marB="18131" anchor="ctr">
                    <a:lnL>
                      <a:noFill/>
                    </a:lnL>
                    <a:lnR>
                      <a:noFill/>
                    </a:lnR>
                    <a:lnT>
                      <a:noFill/>
                    </a:lnT>
                    <a:lnB>
                      <a:noFill/>
                    </a:lnB>
                    <a:noFill/>
                  </a:tcPr>
                </a:tc>
                <a:extLst>
                  <a:ext uri="{0D108BD9-81ED-4DB2-BD59-A6C34878D82A}">
                    <a16:rowId xmlns:a16="http://schemas.microsoft.com/office/drawing/2014/main" val="353409749"/>
                  </a:ext>
                </a:extLst>
              </a:tr>
            </a:tbl>
          </a:graphicData>
        </a:graphic>
      </p:graphicFrame>
      <p:sp>
        <p:nvSpPr>
          <p:cNvPr id="4" name="TextBox 3">
            <a:extLst>
              <a:ext uri="{FF2B5EF4-FFF2-40B4-BE49-F238E27FC236}">
                <a16:creationId xmlns:a16="http://schemas.microsoft.com/office/drawing/2014/main" id="{80615FF5-819A-E9BD-A271-0BF03901E0E9}"/>
              </a:ext>
            </a:extLst>
          </p:cNvPr>
          <p:cNvSpPr txBox="1"/>
          <p:nvPr/>
        </p:nvSpPr>
        <p:spPr>
          <a:xfrm>
            <a:off x="677732" y="1821614"/>
            <a:ext cx="2592594" cy="4247317"/>
          </a:xfrm>
          <a:prstGeom prst="rect">
            <a:avLst/>
          </a:prstGeom>
          <a:noFill/>
        </p:spPr>
        <p:txBody>
          <a:bodyPr wrap="square" rtlCol="0">
            <a:spAutoFit/>
          </a:bodyPr>
          <a:lstStyle/>
          <a:p>
            <a:r>
              <a:rPr lang="en-US" dirty="0"/>
              <a:t>The dataset used in this project has been </a:t>
            </a:r>
            <a:r>
              <a:rPr lang="en-US" b="1" dirty="0"/>
              <a:t>synthetically designed</a:t>
            </a:r>
            <a:r>
              <a:rPr lang="en-US" dirty="0"/>
              <a:t> to closely represent real-world food order and customer behavior data. It contains approximately </a:t>
            </a:r>
            <a:r>
              <a:rPr lang="en-US" b="1" dirty="0"/>
              <a:t>4,000- 5000 records</a:t>
            </a:r>
            <a:r>
              <a:rPr lang="en-US" dirty="0"/>
              <a:t> and </a:t>
            </a:r>
            <a:r>
              <a:rPr lang="en-US" b="1" dirty="0"/>
              <a:t>20 meaningful columns</a:t>
            </a:r>
            <a:r>
              <a:rPr lang="en-US" dirty="0"/>
              <a:t>, encompassing key aspects of the F&amp;B ecosystem such as customer demographics, order details, product categories, and satisfaction ratings.</a:t>
            </a:r>
            <a:endParaRPr lang="en-IN" dirty="0"/>
          </a:p>
        </p:txBody>
      </p:sp>
    </p:spTree>
    <p:extLst>
      <p:ext uri="{BB962C8B-B14F-4D97-AF65-F5344CB8AC3E}">
        <p14:creationId xmlns:p14="http://schemas.microsoft.com/office/powerpoint/2010/main" val="35203902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C5860A-53EF-80DB-920B-0D354C5E4F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4D88690-9E89-48E6-D458-37A6F8596F65}"/>
              </a:ext>
            </a:extLst>
          </p:cNvPr>
          <p:cNvSpPr>
            <a:spLocks noGrp="1"/>
          </p:cNvSpPr>
          <p:nvPr>
            <p:ph type="ctrTitle"/>
          </p:nvPr>
        </p:nvSpPr>
        <p:spPr>
          <a:xfrm>
            <a:off x="172122" y="204395"/>
            <a:ext cx="3248810" cy="935916"/>
          </a:xfrm>
        </p:spPr>
        <p:txBody>
          <a:bodyPr anchor="t"/>
          <a:lstStyle/>
          <a:p>
            <a:r>
              <a:rPr lang="en-IN" sz="3600" dirty="0"/>
              <a:t>TECHNOLOGY USED</a:t>
            </a:r>
            <a:endParaRPr lang="en-US" sz="3600" dirty="0"/>
          </a:p>
        </p:txBody>
      </p:sp>
      <p:sp>
        <p:nvSpPr>
          <p:cNvPr id="5" name="Rectangle 1">
            <a:extLst>
              <a:ext uri="{FF2B5EF4-FFF2-40B4-BE49-F238E27FC236}">
                <a16:creationId xmlns:a16="http://schemas.microsoft.com/office/drawing/2014/main" id="{BE7AA4F5-7C42-DB9D-C721-74E3B4055B70}"/>
              </a:ext>
            </a:extLst>
          </p:cNvPr>
          <p:cNvSpPr>
            <a:spLocks noChangeArrowheads="1"/>
          </p:cNvSpPr>
          <p:nvPr/>
        </p:nvSpPr>
        <p:spPr bwMode="auto">
          <a:xfrm>
            <a:off x="1011218" y="1477102"/>
            <a:ext cx="9574305" cy="3477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Power BI</a:t>
            </a:r>
            <a:r>
              <a:rPr kumimoji="0" lang="en-US" altLang="en-US" sz="2000" b="0" i="0" u="none" strike="noStrike" cap="none" normalizeH="0" baseline="0" dirty="0">
                <a:ln>
                  <a:noFill/>
                </a:ln>
                <a:solidFill>
                  <a:schemeClr val="tx1"/>
                </a:solidFill>
                <a:effectLst/>
                <a:latin typeface="Arial" panose="020B0604020202020204" pitchFamily="34" charset="0"/>
              </a:rPr>
              <a:t> – Utilized for interactive dashboard creation and visualization.</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Power Query</a:t>
            </a:r>
            <a:r>
              <a:rPr kumimoji="0" lang="en-US" altLang="en-US" sz="2000" b="0" i="0" u="none" strike="noStrike" cap="none" normalizeH="0" baseline="0" dirty="0">
                <a:ln>
                  <a:noFill/>
                </a:ln>
                <a:solidFill>
                  <a:schemeClr val="tx1"/>
                </a:solidFill>
                <a:effectLst/>
                <a:latin typeface="Arial" panose="020B0604020202020204" pitchFamily="34" charset="0"/>
              </a:rPr>
              <a:t> – Helped in data transformation and integration from multiple sources.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DAX (Data Analysis Expressions)</a:t>
            </a:r>
            <a:r>
              <a:rPr kumimoji="0" lang="en-US" altLang="en-US" sz="2000" b="0" i="0" u="none" strike="noStrike" cap="none" normalizeH="0" baseline="0" dirty="0">
                <a:ln>
                  <a:noFill/>
                </a:ln>
                <a:solidFill>
                  <a:schemeClr val="tx1"/>
                </a:solidFill>
                <a:effectLst/>
                <a:latin typeface="Arial" panose="020B0604020202020204" pitchFamily="34" charset="0"/>
              </a:rPr>
              <a:t> – Applied for calculations, KPIs, and advanced analytics.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Microsoft Excel</a:t>
            </a:r>
            <a:r>
              <a:rPr kumimoji="0" lang="en-US" altLang="en-US" sz="2000" b="0" i="0" u="none" strike="noStrike" cap="none" normalizeH="0" baseline="0" dirty="0">
                <a:ln>
                  <a:noFill/>
                </a:ln>
                <a:solidFill>
                  <a:schemeClr val="tx1"/>
                </a:solidFill>
                <a:effectLst/>
                <a:latin typeface="Arial" panose="020B0604020202020204" pitchFamily="34" charset="0"/>
              </a:rPr>
              <a:t> – Used for data cleaning and preparation before import.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chemeClr val="tx1"/>
                </a:solidFill>
                <a:effectLst/>
                <a:latin typeface="Arial" panose="020B0604020202020204" pitchFamily="34" charset="0"/>
              </a:rPr>
              <a:t>Charts &amp; Visual Tools</a:t>
            </a:r>
            <a:r>
              <a:rPr kumimoji="0" lang="en-US" altLang="en-US" sz="2000" b="0" i="0" u="none" strike="noStrike" cap="none" normalizeH="0" baseline="0" dirty="0">
                <a:ln>
                  <a:noFill/>
                </a:ln>
                <a:solidFill>
                  <a:schemeClr val="tx1"/>
                </a:solidFill>
                <a:effectLst/>
                <a:latin typeface="Arial" panose="020B0604020202020204" pitchFamily="34" charset="0"/>
              </a:rPr>
              <a:t> – Used for effective data representation and storytelling.</a:t>
            </a:r>
          </a:p>
        </p:txBody>
      </p:sp>
    </p:spTree>
    <p:extLst>
      <p:ext uri="{BB962C8B-B14F-4D97-AF65-F5344CB8AC3E}">
        <p14:creationId xmlns:p14="http://schemas.microsoft.com/office/powerpoint/2010/main" val="35783895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FA5F12-DB4A-9421-3D75-67C94E77FD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617BFB-5E43-7803-5A82-C29487C2E1A9}"/>
              </a:ext>
            </a:extLst>
          </p:cNvPr>
          <p:cNvSpPr>
            <a:spLocks noGrp="1"/>
          </p:cNvSpPr>
          <p:nvPr>
            <p:ph type="ctrTitle"/>
          </p:nvPr>
        </p:nvSpPr>
        <p:spPr>
          <a:xfrm>
            <a:off x="1384150" y="322729"/>
            <a:ext cx="9423699" cy="935916"/>
          </a:xfrm>
        </p:spPr>
        <p:txBody>
          <a:bodyPr anchor="t"/>
          <a:lstStyle/>
          <a:p>
            <a:r>
              <a:rPr lang="en-US" sz="3600" dirty="0"/>
              <a:t>Home Page (Overview and Key Metrics)</a:t>
            </a:r>
          </a:p>
        </p:txBody>
      </p:sp>
      <p:sp>
        <p:nvSpPr>
          <p:cNvPr id="5" name="Rectangle 1">
            <a:extLst>
              <a:ext uri="{FF2B5EF4-FFF2-40B4-BE49-F238E27FC236}">
                <a16:creationId xmlns:a16="http://schemas.microsoft.com/office/drawing/2014/main" id="{40043060-8BA7-FA31-E2A7-B7D993A40835}"/>
              </a:ext>
            </a:extLst>
          </p:cNvPr>
          <p:cNvSpPr>
            <a:spLocks noChangeArrowheads="1"/>
          </p:cNvSpPr>
          <p:nvPr/>
        </p:nvSpPr>
        <p:spPr bwMode="auto">
          <a:xfrm>
            <a:off x="785308" y="1349962"/>
            <a:ext cx="9767944"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dirty="0"/>
              <a:t>The Home Page serves as the </a:t>
            </a:r>
            <a:r>
              <a:rPr lang="en-US" sz="2000" b="1" dirty="0"/>
              <a:t>central navigation hub</a:t>
            </a:r>
            <a:r>
              <a:rPr lang="en-US" sz="2000" dirty="0"/>
              <a:t> of the dashboard, titled </a:t>
            </a:r>
            <a:r>
              <a:rPr lang="en-US" sz="2000" i="1" dirty="0"/>
              <a:t>“Food Trend Analysis: Customer Behavior and Market Insights.”</a:t>
            </a:r>
          </a:p>
          <a:p>
            <a:pPr lvl="0" eaLnBrk="0" fontAlgn="base" hangingPunct="0">
              <a:spcBef>
                <a:spcPct val="0"/>
              </a:spcBef>
              <a:spcAft>
                <a:spcPct val="0"/>
              </a:spcAft>
            </a:pPr>
            <a:r>
              <a:rPr lang="en-US" sz="2000" dirty="0"/>
              <a:t>It provides a structured overview of all six analytical modules that explore sales, customer behavior, product preferences, regional trends, seasonal insights, and future forecasting.</a:t>
            </a:r>
            <a:endParaRPr kumimoji="0" lang="en-US" altLang="en-US" sz="2000" b="0" i="0" u="none" strike="noStrike" cap="none" normalizeH="0" baseline="0" dirty="0">
              <a:ln>
                <a:noFill/>
              </a:ln>
              <a:solidFill>
                <a:schemeClr val="tx1"/>
              </a:solidFill>
              <a:effectLst/>
              <a:latin typeface="Arial" panose="020B0604020202020204" pitchFamily="34" charset="0"/>
            </a:endParaRPr>
          </a:p>
        </p:txBody>
      </p:sp>
      <p:sp>
        <p:nvSpPr>
          <p:cNvPr id="3" name="TextBox 2">
            <a:extLst>
              <a:ext uri="{FF2B5EF4-FFF2-40B4-BE49-F238E27FC236}">
                <a16:creationId xmlns:a16="http://schemas.microsoft.com/office/drawing/2014/main" id="{BA7EDC31-FD65-2C37-C281-EB1914B9E964}"/>
              </a:ext>
            </a:extLst>
          </p:cNvPr>
          <p:cNvSpPr txBox="1"/>
          <p:nvPr/>
        </p:nvSpPr>
        <p:spPr>
          <a:xfrm>
            <a:off x="1269404" y="3456445"/>
            <a:ext cx="7530352" cy="2523768"/>
          </a:xfrm>
          <a:prstGeom prst="rect">
            <a:avLst/>
          </a:prstGeom>
          <a:noFill/>
        </p:spPr>
        <p:txBody>
          <a:bodyPr wrap="square" rtlCol="0">
            <a:spAutoFit/>
          </a:bodyPr>
          <a:lstStyle/>
          <a:p>
            <a:r>
              <a:rPr lang="en-US" sz="2000" b="1" dirty="0"/>
              <a:t>Sections Represented:</a:t>
            </a:r>
          </a:p>
          <a:p>
            <a:pPr marL="342900" indent="-342900">
              <a:buFont typeface="Arial" panose="020B0604020202020204" pitchFamily="34" charset="0"/>
              <a:buChar char="•"/>
            </a:pPr>
            <a:r>
              <a:rPr lang="en-US" sz="2000" b="1" dirty="0"/>
              <a:t>Sales Overview</a:t>
            </a:r>
            <a:r>
              <a:rPr lang="en-US" sz="2000" dirty="0"/>
              <a:t> – Snapshot of total revenue, total orders, and ratings.</a:t>
            </a:r>
          </a:p>
          <a:p>
            <a:pPr marL="342900" indent="-342900">
              <a:buFont typeface="Arial" panose="020B0604020202020204" pitchFamily="34" charset="0"/>
              <a:buChar char="•"/>
            </a:pPr>
            <a:r>
              <a:rPr lang="en-US" sz="2000" b="1" dirty="0"/>
              <a:t>Customer Insights</a:t>
            </a:r>
            <a:r>
              <a:rPr lang="en-US" sz="2000" dirty="0"/>
              <a:t> – Demographic and behavioral breakdowns.</a:t>
            </a:r>
          </a:p>
          <a:p>
            <a:pPr marL="342900" indent="-342900">
              <a:buFont typeface="Arial" panose="020B0604020202020204" pitchFamily="34" charset="0"/>
              <a:buChar char="•"/>
            </a:pPr>
            <a:r>
              <a:rPr lang="en-US" sz="2000" b="1" dirty="0"/>
              <a:t>Product Insights</a:t>
            </a:r>
            <a:r>
              <a:rPr lang="en-US" sz="2000" dirty="0"/>
              <a:t> – Top categories and items.</a:t>
            </a:r>
          </a:p>
          <a:p>
            <a:pPr marL="342900" indent="-342900">
              <a:buFont typeface="Arial" panose="020B0604020202020204" pitchFamily="34" charset="0"/>
              <a:buChar char="•"/>
            </a:pPr>
            <a:r>
              <a:rPr lang="en-US" sz="2000" b="1" dirty="0"/>
              <a:t>Regional Insights</a:t>
            </a:r>
            <a:r>
              <a:rPr lang="en-US" sz="2000" dirty="0"/>
              <a:t> – Geographic and platform-based performance.</a:t>
            </a:r>
          </a:p>
          <a:p>
            <a:pPr marL="342900" indent="-342900">
              <a:buFont typeface="Arial" panose="020B0604020202020204" pitchFamily="34" charset="0"/>
              <a:buChar char="•"/>
            </a:pPr>
            <a:r>
              <a:rPr lang="en-US" sz="2000" b="1" dirty="0"/>
              <a:t>Seasonal Trends</a:t>
            </a:r>
            <a:r>
              <a:rPr lang="en-US" sz="2000" dirty="0"/>
              <a:t> – Temporal consumption variations.</a:t>
            </a:r>
          </a:p>
          <a:p>
            <a:pPr marL="342900" indent="-342900">
              <a:buFont typeface="Arial" panose="020B0604020202020204" pitchFamily="34" charset="0"/>
              <a:buChar char="•"/>
            </a:pPr>
            <a:r>
              <a:rPr lang="en-US" sz="2000" b="1" dirty="0"/>
              <a:t>Future Insights</a:t>
            </a:r>
            <a:r>
              <a:rPr lang="en-US" sz="2000" dirty="0"/>
              <a:t> – Predictive analytics and strategic recommendations</a:t>
            </a:r>
            <a:r>
              <a:rPr lang="en-US" dirty="0"/>
              <a:t>.</a:t>
            </a:r>
          </a:p>
          <a:p>
            <a:endParaRPr lang="en-IN" dirty="0"/>
          </a:p>
        </p:txBody>
      </p:sp>
    </p:spTree>
    <p:extLst>
      <p:ext uri="{BB962C8B-B14F-4D97-AF65-F5344CB8AC3E}">
        <p14:creationId xmlns:p14="http://schemas.microsoft.com/office/powerpoint/2010/main" val="25967242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2BAE65A-73F2-D81E-54F4-23CBCE5B8AEF}"/>
              </a:ext>
            </a:extLst>
          </p:cNvPr>
          <p:cNvSpPr>
            <a:spLocks noGrp="1"/>
          </p:cNvSpPr>
          <p:nvPr>
            <p:ph type="ctrTitle"/>
          </p:nvPr>
        </p:nvSpPr>
        <p:spPr>
          <a:xfrm>
            <a:off x="2621551" y="369669"/>
            <a:ext cx="6720307" cy="539762"/>
          </a:xfrm>
        </p:spPr>
        <p:txBody>
          <a:bodyPr/>
          <a:lstStyle/>
          <a:p>
            <a:r>
              <a:rPr lang="en-US" sz="4000" dirty="0"/>
              <a:t>Sales And Revenue Analysis</a:t>
            </a:r>
          </a:p>
        </p:txBody>
      </p:sp>
      <p:pic>
        <p:nvPicPr>
          <p:cNvPr id="20" name="Graphic 19">
            <a:extLst>
              <a:ext uri="{FF2B5EF4-FFF2-40B4-BE49-F238E27FC236}">
                <a16:creationId xmlns:a16="http://schemas.microsoft.com/office/drawing/2014/main" id="{B28328E6-7A3E-B28B-E436-3B4D78F9C30B}"/>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8E618BDF-2204-37D5-0250-7E2543162715}"/>
              </a:ext>
            </a:extLst>
          </p:cNvPr>
          <p:cNvSpPr>
            <a:spLocks noGrp="1"/>
          </p:cNvSpPr>
          <p:nvPr>
            <p:ph type="body" sz="quarter" idx="13"/>
          </p:nvPr>
        </p:nvSpPr>
        <p:spPr>
          <a:xfrm>
            <a:off x="1000461" y="1473798"/>
            <a:ext cx="9950824" cy="4873214"/>
          </a:xfrm>
        </p:spPr>
        <p:txBody>
          <a:bodyPr>
            <a:normAutofit lnSpcReduction="10000"/>
          </a:bodyPr>
          <a:lstStyle/>
          <a:p>
            <a:r>
              <a:rPr lang="en-IN" sz="2000" dirty="0"/>
              <a:t>The Sales &amp; Performance Insights page provides a comprehensive view of business efficiency and profitability through key metrics such as total revenue, orders, average order value, and profit margin. Line and bar charts display revenue trends across time, highlighting weekend and evening peaks when customer activity is highest. A category-wise analysis reveals that Fast Food and Beverages contribute the largest share to revenue, while Healthy Options show steady growth among health-conscious consumers.</a:t>
            </a:r>
          </a:p>
          <a:p>
            <a:endParaRPr lang="en-IN" sz="2000" dirty="0"/>
          </a:p>
          <a:p>
            <a:r>
              <a:rPr lang="en-IN" sz="2000" dirty="0"/>
              <a:t>A funnel chart tracks the customer order journey from placement to delivery, showcasing a strong conversion rate of nearly 90%, reflecting operational effectiveness. The payment mode breakdown indicates the growing dominance of UPI and Wallet payments, especially in urban areas. Additionally, heatmaps reveal that sales are most active during Friday to Sunday evenings, aiding resource planning.</a:t>
            </a:r>
          </a:p>
          <a:p>
            <a:endParaRPr lang="en-IN" sz="2000" dirty="0"/>
          </a:p>
          <a:p>
            <a:r>
              <a:rPr lang="en-IN" sz="2000" dirty="0"/>
              <a:t>Overall, this page transforms raw sales data into actionable insights, helping the business monitor performance, identify high-demand segments, and optimize operations for improved profitability and customer satisfaction.</a:t>
            </a:r>
          </a:p>
          <a:p>
            <a:endParaRPr lang="en-IN" dirty="0"/>
          </a:p>
        </p:txBody>
      </p:sp>
    </p:spTree>
    <p:extLst>
      <p:ext uri="{BB962C8B-B14F-4D97-AF65-F5344CB8AC3E}">
        <p14:creationId xmlns:p14="http://schemas.microsoft.com/office/powerpoint/2010/main" val="2588810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EB17A6-4244-C5EA-B436-C55E69C9AD29}"/>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101DE277-3A34-F994-0AE2-1B944C96AFE4}"/>
              </a:ext>
            </a:extLst>
          </p:cNvPr>
          <p:cNvSpPr>
            <a:spLocks noGrp="1"/>
          </p:cNvSpPr>
          <p:nvPr>
            <p:ph type="ctrTitle"/>
          </p:nvPr>
        </p:nvSpPr>
        <p:spPr>
          <a:xfrm>
            <a:off x="2621551" y="369668"/>
            <a:ext cx="7221696" cy="652307"/>
          </a:xfrm>
        </p:spPr>
        <p:txBody>
          <a:bodyPr/>
          <a:lstStyle/>
          <a:p>
            <a:r>
              <a:rPr lang="en-IN" sz="3200" b="1" dirty="0"/>
              <a:t>Customer Demographics and Behavior</a:t>
            </a:r>
            <a:endParaRPr lang="en-US" sz="3200" dirty="0"/>
          </a:p>
        </p:txBody>
      </p:sp>
      <p:pic>
        <p:nvPicPr>
          <p:cNvPr id="20" name="Graphic 19">
            <a:extLst>
              <a:ext uri="{FF2B5EF4-FFF2-40B4-BE49-F238E27FC236}">
                <a16:creationId xmlns:a16="http://schemas.microsoft.com/office/drawing/2014/main" id="{FB41A90A-B977-B3A0-78AF-C6F8F6F53BA8}"/>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457F1181-F532-BA4D-B171-64F5337EAE0B}"/>
              </a:ext>
            </a:extLst>
          </p:cNvPr>
          <p:cNvSpPr>
            <a:spLocks noGrp="1"/>
          </p:cNvSpPr>
          <p:nvPr>
            <p:ph type="body" sz="quarter" idx="13"/>
          </p:nvPr>
        </p:nvSpPr>
        <p:spPr>
          <a:xfrm>
            <a:off x="763793" y="1290918"/>
            <a:ext cx="10187492" cy="5056094"/>
          </a:xfrm>
        </p:spPr>
        <p:txBody>
          <a:bodyPr>
            <a:normAutofit/>
          </a:bodyPr>
          <a:lstStyle/>
          <a:p>
            <a:r>
              <a:rPr lang="en-IN" sz="2000" dirty="0"/>
              <a:t>This page focuses on profiling the customers based on demographic and behavioural data such as </a:t>
            </a:r>
            <a:r>
              <a:rPr lang="en-IN" sz="2000" b="1" dirty="0"/>
              <a:t>age group, gender, income level, and satisfaction rating</a:t>
            </a:r>
            <a:r>
              <a:rPr lang="en-IN" sz="2000" dirty="0"/>
              <a:t>.</a:t>
            </a:r>
            <a:br>
              <a:rPr lang="en-IN" sz="2000" dirty="0"/>
            </a:br>
            <a:r>
              <a:rPr lang="en-IN" sz="2000" dirty="0"/>
              <a:t>Visuals include:</a:t>
            </a:r>
          </a:p>
          <a:p>
            <a:pPr lvl="0"/>
            <a:r>
              <a:rPr lang="en-IN" sz="2000" b="1" dirty="0"/>
              <a:t>Bar chart:</a:t>
            </a:r>
            <a:r>
              <a:rPr lang="en-IN" sz="2000" dirty="0"/>
              <a:t> Orders by age group</a:t>
            </a:r>
          </a:p>
          <a:p>
            <a:pPr lvl="0"/>
            <a:r>
              <a:rPr lang="en-IN" sz="2000" b="1" dirty="0"/>
              <a:t>Donut chart:</a:t>
            </a:r>
            <a:r>
              <a:rPr lang="en-IN" sz="2000" dirty="0"/>
              <a:t> Gender-based order distribution</a:t>
            </a:r>
          </a:p>
          <a:p>
            <a:pPr lvl="0"/>
            <a:r>
              <a:rPr lang="en-IN" sz="2000" b="1" dirty="0"/>
              <a:t>Tree map:</a:t>
            </a:r>
            <a:r>
              <a:rPr lang="en-IN" sz="2000" dirty="0"/>
              <a:t> Category preference by gender</a:t>
            </a:r>
          </a:p>
          <a:p>
            <a:pPr lvl="0"/>
            <a:r>
              <a:rPr lang="en-IN" sz="2000" b="1" dirty="0"/>
              <a:t>Scatter plot:</a:t>
            </a:r>
            <a:r>
              <a:rPr lang="en-IN" sz="2000" dirty="0"/>
              <a:t> Customer rating vs. total order value</a:t>
            </a:r>
          </a:p>
          <a:p>
            <a:r>
              <a:rPr lang="en-IN" sz="2000" dirty="0"/>
              <a:t>By linking demographic data with spending and preference patterns, this page helps identify key customer segments.</a:t>
            </a:r>
          </a:p>
          <a:p>
            <a:r>
              <a:rPr lang="en-IN" sz="2000" i="1" dirty="0"/>
              <a:t>Insights Highlight:</a:t>
            </a:r>
            <a:br>
              <a:rPr lang="en-IN" sz="2000" dirty="0"/>
            </a:br>
            <a:r>
              <a:rPr lang="en-IN" sz="2000" dirty="0"/>
              <a:t>The analysis shows that the </a:t>
            </a:r>
            <a:r>
              <a:rPr lang="en-IN" sz="2000" b="1" dirty="0"/>
              <a:t>18–30 age group</a:t>
            </a:r>
            <a:r>
              <a:rPr lang="en-IN" sz="2000" dirty="0"/>
              <a:t> accounts for over 45% of total orders, with females showing a slightly higher preference for desserts and beverages, while males prefer fast food and snacks. Customers with higher income levels tend to spend more per order and exhibit greater brand loyalty.</a:t>
            </a:r>
          </a:p>
          <a:p>
            <a:endParaRPr lang="en-IN" dirty="0"/>
          </a:p>
        </p:txBody>
      </p:sp>
    </p:spTree>
    <p:extLst>
      <p:ext uri="{BB962C8B-B14F-4D97-AF65-F5344CB8AC3E}">
        <p14:creationId xmlns:p14="http://schemas.microsoft.com/office/powerpoint/2010/main" val="4167154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677CBC-243F-20C8-49CF-4AC996E69508}"/>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B0BFFD24-B85C-D2F7-02A4-6EC081BCFC1E}"/>
              </a:ext>
            </a:extLst>
          </p:cNvPr>
          <p:cNvSpPr>
            <a:spLocks noGrp="1"/>
          </p:cNvSpPr>
          <p:nvPr>
            <p:ph type="ctrTitle"/>
          </p:nvPr>
        </p:nvSpPr>
        <p:spPr>
          <a:xfrm>
            <a:off x="2621551" y="369669"/>
            <a:ext cx="6720307" cy="539762"/>
          </a:xfrm>
        </p:spPr>
        <p:txBody>
          <a:bodyPr/>
          <a:lstStyle/>
          <a:p>
            <a:r>
              <a:rPr lang="en-IN" sz="3200" b="1" dirty="0"/>
              <a:t>Product &amp; Category Insights</a:t>
            </a:r>
            <a:endParaRPr lang="en-US" sz="3200" dirty="0"/>
          </a:p>
        </p:txBody>
      </p:sp>
      <p:pic>
        <p:nvPicPr>
          <p:cNvPr id="20" name="Graphic 19">
            <a:extLst>
              <a:ext uri="{FF2B5EF4-FFF2-40B4-BE49-F238E27FC236}">
                <a16:creationId xmlns:a16="http://schemas.microsoft.com/office/drawing/2014/main" id="{0AB5AD6F-BF4C-0BF1-FD47-DB96EDFE36D3}"/>
              </a:ext>
              <a:ext uri="{C183D7F6-B498-43B3-948B-1728B52AA6E4}">
                <adec:decorative xmlns:adec="http://schemas.microsoft.com/office/drawing/2017/decorative" val="1"/>
              </a:ext>
            </a:extLst>
          </p:cNvPr>
          <p:cNvPicPr>
            <a:picLocks noChangeAspect="1"/>
          </p:cNvPicPr>
          <p:nvPr/>
        </p:nvPicPr>
        <p:blipFill rotWithShape="1">
          <a:blip r:embed="rId2" cstate="print">
            <a:extLst>
              <a:ext uri="{28A0092B-C50C-407E-A947-70E740481C1C}">
                <a14:useLocalDpi xmlns:a14="http://schemas.microsoft.com/office/drawing/2010/main"/>
              </a:ext>
              <a:ext uri="{96DAC541-7B7A-43D3-8B79-37D633B846F1}">
                <asvg:svgBlip xmlns:asvg="http://schemas.microsoft.com/office/drawing/2016/SVG/main" r:embed="rId3"/>
              </a:ext>
            </a:extLst>
          </a:blip>
          <a:srcRect r="430" b="36705"/>
          <a:stretch/>
        </p:blipFill>
        <p:spPr>
          <a:xfrm rot="5400000">
            <a:off x="218544" y="421006"/>
            <a:ext cx="1227349" cy="1664439"/>
          </a:xfrm>
          <a:prstGeom prst="rect">
            <a:avLst/>
          </a:prstGeom>
        </p:spPr>
      </p:pic>
      <p:sp>
        <p:nvSpPr>
          <p:cNvPr id="19" name="Text Placeholder 18">
            <a:extLst>
              <a:ext uri="{FF2B5EF4-FFF2-40B4-BE49-F238E27FC236}">
                <a16:creationId xmlns:a16="http://schemas.microsoft.com/office/drawing/2014/main" id="{C5710E68-BAB5-4640-4DC0-6FE07FDFB906}"/>
              </a:ext>
            </a:extLst>
          </p:cNvPr>
          <p:cNvSpPr>
            <a:spLocks noGrp="1"/>
          </p:cNvSpPr>
          <p:nvPr>
            <p:ph type="body" sz="quarter" idx="13"/>
          </p:nvPr>
        </p:nvSpPr>
        <p:spPr>
          <a:xfrm>
            <a:off x="1000461" y="1473798"/>
            <a:ext cx="9950824" cy="4873214"/>
          </a:xfrm>
        </p:spPr>
        <p:txBody>
          <a:bodyPr>
            <a:normAutofit/>
          </a:bodyPr>
          <a:lstStyle/>
          <a:p>
            <a:r>
              <a:rPr lang="en-IN" sz="2000" dirty="0"/>
              <a:t>The third page examines the performance of different food categories and products.</a:t>
            </a:r>
            <a:br>
              <a:rPr lang="en-IN" sz="2000" dirty="0"/>
            </a:br>
            <a:r>
              <a:rPr lang="en-IN" sz="2000" dirty="0"/>
              <a:t>Visuals include:</a:t>
            </a:r>
          </a:p>
          <a:p>
            <a:pPr lvl="0"/>
            <a:r>
              <a:rPr lang="en-IN" sz="2000" b="1" dirty="0"/>
              <a:t>Stacked column chart:</a:t>
            </a:r>
            <a:r>
              <a:rPr lang="en-IN" sz="2000" dirty="0"/>
              <a:t> Revenue contribution by category</a:t>
            </a:r>
          </a:p>
          <a:p>
            <a:pPr lvl="0"/>
            <a:r>
              <a:rPr lang="en-IN" sz="2000" b="1" dirty="0"/>
              <a:t>Bar chart:</a:t>
            </a:r>
            <a:r>
              <a:rPr lang="en-IN" sz="2000" dirty="0"/>
              <a:t> Top-selling items</a:t>
            </a:r>
          </a:p>
          <a:p>
            <a:pPr lvl="0"/>
            <a:r>
              <a:rPr lang="en-IN" sz="2000" b="1" dirty="0"/>
              <a:t>Box plot:</a:t>
            </a:r>
            <a:r>
              <a:rPr lang="en-IN" sz="2000" dirty="0"/>
              <a:t> Rating distribution across categories</a:t>
            </a:r>
          </a:p>
          <a:p>
            <a:pPr lvl="0"/>
            <a:r>
              <a:rPr lang="en-IN" sz="2000" b="1" dirty="0"/>
              <a:t>Matrix visualization:</a:t>
            </a:r>
            <a:r>
              <a:rPr lang="en-IN" sz="2000" dirty="0"/>
              <a:t> Average order value and quantity sold per category</a:t>
            </a:r>
          </a:p>
          <a:p>
            <a:r>
              <a:rPr lang="en-IN" sz="2000" dirty="0"/>
              <a:t>These visuals help identify high-performing categories and items, monitor product satisfaction levels, and reveal underperforming items that need attention.</a:t>
            </a:r>
          </a:p>
          <a:p>
            <a:r>
              <a:rPr lang="en-IN" sz="2000" i="1" dirty="0"/>
              <a:t>Insights Highlight:</a:t>
            </a:r>
            <a:br>
              <a:rPr lang="en-IN" sz="2000" dirty="0"/>
            </a:br>
            <a:r>
              <a:rPr lang="en-IN" sz="2000" dirty="0"/>
              <a:t>Fast food and beverages emerge as consistent leaders in both revenue and order frequency. Desserts show high customer satisfaction scores but comparatively lower volume, suggesting potential for targeted promotions. Traditional Indian cuisines maintain steady demand in Tier-2 cities, indicating regional preferences.</a:t>
            </a:r>
          </a:p>
          <a:p>
            <a:endParaRPr lang="en-IN" dirty="0"/>
          </a:p>
        </p:txBody>
      </p:sp>
    </p:spTree>
    <p:extLst>
      <p:ext uri="{BB962C8B-B14F-4D97-AF65-F5344CB8AC3E}">
        <p14:creationId xmlns:p14="http://schemas.microsoft.com/office/powerpoint/2010/main" val="1265756729"/>
      </p:ext>
    </p:extLst>
  </p:cSld>
  <p:clrMapOvr>
    <a:masterClrMapping/>
  </p:clrMapOvr>
</p:sld>
</file>

<file path=ppt/theme/theme1.xml><?xml version="1.0" encoding="utf-8"?>
<a:theme xmlns:a="http://schemas.openxmlformats.org/drawingml/2006/main" name="Custom">
  <a:themeElements>
    <a:clrScheme name="Custom 224">
      <a:dk1>
        <a:sysClr val="windowText" lastClr="000000"/>
      </a:dk1>
      <a:lt1>
        <a:sysClr val="window" lastClr="FFFFFF"/>
      </a:lt1>
      <a:dk2>
        <a:srgbClr val="0E2841"/>
      </a:dk2>
      <a:lt2>
        <a:srgbClr val="E8E8E8"/>
      </a:lt2>
      <a:accent1>
        <a:srgbClr val="737C54"/>
      </a:accent1>
      <a:accent2>
        <a:srgbClr val="BDB5A2"/>
      </a:accent2>
      <a:accent3>
        <a:srgbClr val="4D4247"/>
      </a:accent3>
      <a:accent4>
        <a:srgbClr val="DEC8C9"/>
      </a:accent4>
      <a:accent5>
        <a:srgbClr val="6D7383"/>
      </a:accent5>
      <a:accent6>
        <a:srgbClr val="958381"/>
      </a:accent6>
      <a:hlink>
        <a:srgbClr val="467886"/>
      </a:hlink>
      <a:folHlink>
        <a:srgbClr val="96607D"/>
      </a:folHlink>
    </a:clrScheme>
    <a:fontScheme name="Custom 166">
      <a:majorFont>
        <a:latin typeface="Chamberi Super Display"/>
        <a:ea typeface=""/>
        <a:cs typeface=""/>
      </a:majorFont>
      <a:minorFont>
        <a:latin typeface="Gill Sans Nova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FoodScrapbook_Win32_SL_V5" id="{0AA88523-B83D-4B3B-A0FD-B36C0C47AAAA}" vid="{64FE718D-A302-4E96-BFCA-81CBB8AD7C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73A56F-6BA6-4341-A4BD-D30C8B6C40E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D6C1F3AC-182C-4744-84BA-9B28F56022DC}">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A7458EF5-D8DC-4F71-8CC9-369D1AA91F9D}">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Favorite local foods album</Template>
  <TotalTime>333</TotalTime>
  <Words>2435</Words>
  <Application>Microsoft Office PowerPoint</Application>
  <PresentationFormat>Widescreen</PresentationFormat>
  <Paragraphs>184</Paragraphs>
  <Slides>23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23</vt:i4>
      </vt:variant>
    </vt:vector>
  </HeadingPairs>
  <TitlesOfParts>
    <vt:vector size="30" baseType="lpstr">
      <vt:lpstr>Aptos</vt:lpstr>
      <vt:lpstr>Arial</vt:lpstr>
      <vt:lpstr>Bodoni MT Condensed</vt:lpstr>
      <vt:lpstr>Chamberi Super Display</vt:lpstr>
      <vt:lpstr>Gill Sans Nova Light</vt:lpstr>
      <vt:lpstr>Wingdings</vt:lpstr>
      <vt:lpstr>Custom</vt:lpstr>
      <vt:lpstr>Presented by,   Lekshmi R</vt:lpstr>
      <vt:lpstr>Introduction</vt:lpstr>
      <vt:lpstr>Objectives</vt:lpstr>
      <vt:lpstr>DATASET DESCRIPTION</vt:lpstr>
      <vt:lpstr>TECHNOLOGY USED</vt:lpstr>
      <vt:lpstr>Home Page (Overview and Key Metrics)</vt:lpstr>
      <vt:lpstr>Sales And Revenue Analysis</vt:lpstr>
      <vt:lpstr>Customer Demographics and Behavior</vt:lpstr>
      <vt:lpstr>Product &amp; Category Insights</vt:lpstr>
      <vt:lpstr>Regional &amp; Platform Insights</vt:lpstr>
      <vt:lpstr>Seasonal &amp; Time-Based Trends</vt:lpstr>
      <vt:lpstr>Future Insights &amp; Recommendations</vt:lpstr>
      <vt:lpstr>PowerPoint Presentation</vt:lpstr>
      <vt:lpstr>PowerPoint Presentation</vt:lpstr>
      <vt:lpstr>PowerPoint Presentation</vt:lpstr>
      <vt:lpstr>PowerPoint Presentation</vt:lpstr>
      <vt:lpstr>KEY INSIGHTS </vt:lpstr>
      <vt:lpstr>PowerPoint Presentation</vt:lpstr>
      <vt:lpstr>FUTURE INSIGHTS </vt:lpstr>
      <vt:lpstr>PowerPoint Presentation</vt:lpstr>
      <vt:lpstr>Key Recommendations</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Lekshmi R</dc:creator>
  <cp:lastModifiedBy>Lekshmi R</cp:lastModifiedBy>
  <cp:revision>1</cp:revision>
  <dcterms:created xsi:type="dcterms:W3CDTF">2025-11-03T03:37:56Z</dcterms:created>
  <dcterms:modified xsi:type="dcterms:W3CDTF">2025-11-03T09:11:19Z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